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Lato"/>
      <p:regular r:id="rId44"/>
      <p:bold r:id="rId45"/>
      <p:italic r:id="rId46"/>
      <p:boldItalic r:id="rId47"/>
    </p:embeddedFont>
    <p:embeddedFont>
      <p:font typeface="Maven Pro"/>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Lato-regular.fntdata"/><Relationship Id="rId43" Type="http://schemas.openxmlformats.org/officeDocument/2006/relationships/font" Target="fonts/Nuni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avenPro-regular.fntdata"/><Relationship Id="rId47" Type="http://schemas.openxmlformats.org/officeDocument/2006/relationships/font" Target="fonts/Lato-boldItalic.fntdata"/><Relationship Id="rId49"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1debd463a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1debd463a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e265838a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e265838a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e265838a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e265838a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e265838a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e265838a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e265838aa_4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e265838aa_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812b236b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812b236b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e265838aa_4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e265838aa_4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812b236b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812b236b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e265838aa_4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e265838aa_4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812b236b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812b236b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e265838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e265838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812b236b1_4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812b236b1_4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1debd463a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1debd463a_4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1debd463a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1debd463a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1debd463a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1debd463a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1debd463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1debd463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1debd463a_4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1debd463a_4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1debd463a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1debd463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812b236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812b236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e265838a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e265838a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812b236b1_4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812b236b1_4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e265838a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e265838a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812b236b1_1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9812b236b1_1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1debd463a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61debd463a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1debd463a_4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1debd463a_4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1debd463a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1debd463a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812b236b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812b236b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e265838a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e265838a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1debd463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1debd463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e265838a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e265838a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e265838aa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e265838aa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1debd463a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1debd463a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812b236b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812b236b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17275" y="784675"/>
            <a:ext cx="6675900" cy="1404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INDOOR AND OUTDOOR AIR POLLUTION</a:t>
            </a:r>
            <a:endParaRPr/>
          </a:p>
          <a:p>
            <a:pPr indent="0" lvl="0" marL="1371600" rtl="0" algn="ctr">
              <a:spcBef>
                <a:spcPts val="0"/>
              </a:spcBef>
              <a:spcAft>
                <a:spcPts val="0"/>
              </a:spcAft>
              <a:buNone/>
            </a:pPr>
            <a:r>
              <a:rPr lang="en" sz="3377"/>
              <a:t>       - </a:t>
            </a:r>
            <a:r>
              <a:rPr lang="en" sz="3377"/>
              <a:t>By: EmbedElites</a:t>
            </a:r>
            <a:endParaRPr sz="3377"/>
          </a:p>
        </p:txBody>
      </p:sp>
      <p:sp>
        <p:nvSpPr>
          <p:cNvPr id="129" name="Google Shape;129;p13"/>
          <p:cNvSpPr txBox="1"/>
          <p:nvPr/>
        </p:nvSpPr>
        <p:spPr>
          <a:xfrm>
            <a:off x="5075475" y="2571750"/>
            <a:ext cx="3519300" cy="22644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rPr b="1" i="1" lang="en" sz="2400">
                <a:solidFill>
                  <a:srgbClr val="424242"/>
                </a:solidFill>
              </a:rPr>
              <a:t>TEAM 17</a:t>
            </a:r>
            <a:endParaRPr b="1" i="1" sz="2400">
              <a:solidFill>
                <a:srgbClr val="424242"/>
              </a:solidFill>
            </a:endParaRPr>
          </a:p>
          <a:p>
            <a:pPr indent="0" lvl="0" marL="457200" rtl="0" algn="l">
              <a:spcBef>
                <a:spcPts val="0"/>
              </a:spcBef>
              <a:spcAft>
                <a:spcPts val="0"/>
              </a:spcAft>
              <a:buNone/>
            </a:pPr>
            <a:r>
              <a:rPr lang="en" sz="1600">
                <a:solidFill>
                  <a:srgbClr val="424242"/>
                </a:solidFill>
                <a:latin typeface="Lato"/>
                <a:ea typeface="Lato"/>
                <a:cs typeface="Lato"/>
                <a:sym typeface="Lato"/>
              </a:rPr>
              <a:t>Team Members:</a:t>
            </a:r>
            <a:endParaRPr sz="1600">
              <a:solidFill>
                <a:srgbClr val="424242"/>
              </a:solidFill>
              <a:latin typeface="Lato"/>
              <a:ea typeface="Lato"/>
              <a:cs typeface="Lato"/>
              <a:sym typeface="Lato"/>
            </a:endParaRPr>
          </a:p>
          <a:p>
            <a:pPr indent="0" lvl="0" marL="457200" rtl="0" algn="l">
              <a:spcBef>
                <a:spcPts val="0"/>
              </a:spcBef>
              <a:spcAft>
                <a:spcPts val="0"/>
              </a:spcAft>
              <a:buNone/>
            </a:pPr>
            <a:r>
              <a:rPr lang="en" sz="1600">
                <a:solidFill>
                  <a:srgbClr val="424242"/>
                </a:solidFill>
                <a:latin typeface="Lato"/>
                <a:ea typeface="Lato"/>
                <a:cs typeface="Lato"/>
                <a:sym typeface="Lato"/>
              </a:rPr>
              <a:t>1. Archisha Panda </a:t>
            </a:r>
            <a:endParaRPr sz="1600">
              <a:solidFill>
                <a:srgbClr val="424242"/>
              </a:solidFill>
              <a:latin typeface="Lato"/>
              <a:ea typeface="Lato"/>
              <a:cs typeface="Lato"/>
              <a:sym typeface="Lato"/>
            </a:endParaRPr>
          </a:p>
          <a:p>
            <a:pPr indent="0" lvl="0" marL="457200" rtl="0" algn="l">
              <a:spcBef>
                <a:spcPts val="0"/>
              </a:spcBef>
              <a:spcAft>
                <a:spcPts val="0"/>
              </a:spcAft>
              <a:buNone/>
            </a:pPr>
            <a:r>
              <a:rPr lang="en" sz="1600">
                <a:solidFill>
                  <a:srgbClr val="424242"/>
                </a:solidFill>
                <a:latin typeface="Lato"/>
                <a:ea typeface="Lato"/>
                <a:cs typeface="Lato"/>
                <a:sym typeface="Lato"/>
              </a:rPr>
              <a:t>2. Paridhi Jain</a:t>
            </a:r>
            <a:endParaRPr sz="1600">
              <a:solidFill>
                <a:srgbClr val="424242"/>
              </a:solidFill>
              <a:latin typeface="Lato"/>
              <a:ea typeface="Lato"/>
              <a:cs typeface="Lato"/>
              <a:sym typeface="Lato"/>
            </a:endParaRPr>
          </a:p>
          <a:p>
            <a:pPr indent="0" lvl="0" marL="457200" rtl="0" algn="l">
              <a:spcBef>
                <a:spcPts val="0"/>
              </a:spcBef>
              <a:spcAft>
                <a:spcPts val="0"/>
              </a:spcAft>
              <a:buNone/>
            </a:pPr>
            <a:r>
              <a:rPr lang="en" sz="1600">
                <a:solidFill>
                  <a:srgbClr val="424242"/>
                </a:solidFill>
                <a:latin typeface="Lato"/>
                <a:ea typeface="Lato"/>
                <a:cs typeface="Lato"/>
                <a:sym typeface="Lato"/>
              </a:rPr>
              <a:t>3. Dharmineni Yashaswinee</a:t>
            </a:r>
            <a:endParaRPr sz="1600">
              <a:solidFill>
                <a:srgbClr val="424242"/>
              </a:solidFill>
              <a:latin typeface="Lato"/>
              <a:ea typeface="Lato"/>
              <a:cs typeface="Lato"/>
              <a:sym typeface="Lato"/>
            </a:endParaRPr>
          </a:p>
          <a:p>
            <a:pPr indent="0" lvl="0" marL="457200" rtl="0" algn="l">
              <a:spcBef>
                <a:spcPts val="0"/>
              </a:spcBef>
              <a:spcAft>
                <a:spcPts val="0"/>
              </a:spcAft>
              <a:buNone/>
            </a:pPr>
            <a:r>
              <a:rPr lang="en" sz="1600">
                <a:solidFill>
                  <a:srgbClr val="424242"/>
                </a:solidFill>
                <a:latin typeface="Lato"/>
                <a:ea typeface="Lato"/>
                <a:cs typeface="Lato"/>
                <a:sym typeface="Lato"/>
              </a:rPr>
              <a:t>4. Vyakhya Gupta</a:t>
            </a:r>
            <a:endParaRPr sz="1600">
              <a:solidFill>
                <a:srgbClr val="424242"/>
              </a:solidFill>
              <a:latin typeface="Lato"/>
              <a:ea typeface="Lato"/>
              <a:cs typeface="Lato"/>
              <a:sym typeface="Lato"/>
            </a:endParaRPr>
          </a:p>
          <a:p>
            <a:pPr indent="0" lvl="0" marL="457200" rtl="0" algn="l">
              <a:spcBef>
                <a:spcPts val="0"/>
              </a:spcBef>
              <a:spcAft>
                <a:spcPts val="0"/>
              </a:spcAft>
              <a:buNone/>
            </a:pPr>
            <a:r>
              <a:t/>
            </a:r>
            <a:endParaRPr sz="1300">
              <a:solidFill>
                <a:srgbClr val="424242"/>
              </a:solidFill>
              <a:latin typeface="Lato"/>
              <a:ea typeface="Lato"/>
              <a:cs typeface="Lato"/>
              <a:sym typeface="Lato"/>
            </a:endParaRPr>
          </a:p>
        </p:txBody>
      </p:sp>
      <p:sp>
        <p:nvSpPr>
          <p:cNvPr id="130" name="Google Shape;130;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131" name="Google Shape;131;p13"/>
          <p:cNvSpPr txBox="1"/>
          <p:nvPr/>
        </p:nvSpPr>
        <p:spPr>
          <a:xfrm>
            <a:off x="7967450" y="-80000"/>
            <a:ext cx="12333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03/11/2023</a:t>
            </a:r>
            <a:endParaRPr sz="1300">
              <a:solidFill>
                <a:schemeClr val="dk1"/>
              </a:solidFill>
              <a:latin typeface="Nunito"/>
              <a:ea typeface="Nunito"/>
              <a:cs typeface="Nunito"/>
              <a:sym typeface="Nunito"/>
            </a:endParaRPr>
          </a:p>
        </p:txBody>
      </p:sp>
      <p:pic>
        <p:nvPicPr>
          <p:cNvPr id="132" name="Google Shape;132;p13"/>
          <p:cNvPicPr preferRelativeResize="0"/>
          <p:nvPr/>
        </p:nvPicPr>
        <p:blipFill>
          <a:blip r:embed="rId3">
            <a:alphaModFix/>
          </a:blip>
          <a:stretch>
            <a:fillRect/>
          </a:stretch>
        </p:blipFill>
        <p:spPr>
          <a:xfrm>
            <a:off x="365550" y="1672775"/>
            <a:ext cx="3163375" cy="316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22"/>
          <p:cNvSpPr txBox="1"/>
          <p:nvPr>
            <p:ph type="title"/>
          </p:nvPr>
        </p:nvSpPr>
        <p:spPr>
          <a:xfrm>
            <a:off x="246050" y="21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THINGSPEAK - CHANNEL 2 (OUTDOOR)</a:t>
            </a:r>
            <a:endParaRPr/>
          </a:p>
        </p:txBody>
      </p:sp>
      <p:sp>
        <p:nvSpPr>
          <p:cNvPr id="247" name="Google Shape;247;p22"/>
          <p:cNvSpPr txBox="1"/>
          <p:nvPr/>
        </p:nvSpPr>
        <p:spPr>
          <a:xfrm>
            <a:off x="7851200" y="-81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a:p>
        </p:txBody>
      </p:sp>
      <p:pic>
        <p:nvPicPr>
          <p:cNvPr id="248" name="Google Shape;248;p22"/>
          <p:cNvPicPr preferRelativeResize="0"/>
          <p:nvPr/>
        </p:nvPicPr>
        <p:blipFill>
          <a:blip r:embed="rId3">
            <a:alphaModFix/>
          </a:blip>
          <a:stretch>
            <a:fillRect/>
          </a:stretch>
        </p:blipFill>
        <p:spPr>
          <a:xfrm>
            <a:off x="381875" y="1171550"/>
            <a:ext cx="8377600" cy="323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213350" y="228375"/>
            <a:ext cx="40854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UPDATING DATABASE</a:t>
            </a:r>
            <a:endParaRPr/>
          </a:p>
        </p:txBody>
      </p:sp>
      <p:sp>
        <p:nvSpPr>
          <p:cNvPr id="254" name="Google Shape;254;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55" name="Google Shape;255;p23"/>
          <p:cNvSpPr txBox="1"/>
          <p:nvPr/>
        </p:nvSpPr>
        <p:spPr>
          <a:xfrm>
            <a:off x="7774625" y="-101650"/>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sp>
        <p:nvSpPr>
          <p:cNvPr id="256" name="Google Shape;256;p23"/>
          <p:cNvSpPr txBox="1"/>
          <p:nvPr/>
        </p:nvSpPr>
        <p:spPr>
          <a:xfrm>
            <a:off x="721125" y="1922425"/>
            <a:ext cx="3657600" cy="14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chemeClr val="dk2"/>
                </a:solidFill>
                <a:latin typeface="Nunito"/>
                <a:ea typeface="Nunito"/>
                <a:cs typeface="Nunito"/>
                <a:sym typeface="Nunito"/>
              </a:rPr>
              <a:t>The data is then fetched from ThingSpeak for pre-processing.</a:t>
            </a:r>
            <a:endParaRPr sz="1300">
              <a:solidFill>
                <a:schemeClr val="dk2"/>
              </a:solidFill>
              <a:latin typeface="Calibri"/>
              <a:ea typeface="Calibri"/>
              <a:cs typeface="Calibri"/>
              <a:sym typeface="Calibri"/>
            </a:endParaRPr>
          </a:p>
        </p:txBody>
      </p:sp>
      <p:pic>
        <p:nvPicPr>
          <p:cNvPr id="257" name="Google Shape;257;p23"/>
          <p:cNvPicPr preferRelativeResize="0"/>
          <p:nvPr/>
        </p:nvPicPr>
        <p:blipFill>
          <a:blip r:embed="rId3">
            <a:alphaModFix/>
          </a:blip>
          <a:stretch>
            <a:fillRect/>
          </a:stretch>
        </p:blipFill>
        <p:spPr>
          <a:xfrm>
            <a:off x="4531125" y="635750"/>
            <a:ext cx="3930194" cy="37555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182025" y="228375"/>
            <a:ext cx="44595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DATA</a:t>
            </a:r>
            <a:r>
              <a:rPr lang="en"/>
              <a:t> </a:t>
            </a:r>
            <a:r>
              <a:rPr b="1" lang="en" sz="2800">
                <a:solidFill>
                  <a:srgbClr val="424242"/>
                </a:solidFill>
                <a:latin typeface="Maven Pro"/>
                <a:ea typeface="Maven Pro"/>
                <a:cs typeface="Maven Pro"/>
                <a:sym typeface="Maven Pro"/>
              </a:rPr>
              <a:t>PREPROCESSING</a:t>
            </a:r>
            <a:endParaRPr/>
          </a:p>
        </p:txBody>
      </p:sp>
      <p:sp>
        <p:nvSpPr>
          <p:cNvPr id="263" name="Google Shape;263;p24"/>
          <p:cNvSpPr txBox="1"/>
          <p:nvPr>
            <p:ph idx="1" type="body"/>
          </p:nvPr>
        </p:nvSpPr>
        <p:spPr>
          <a:xfrm>
            <a:off x="182025" y="1691700"/>
            <a:ext cx="5713200" cy="254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Extract the relevant data from the JSON response using Read API key from ThingSpeak.</a:t>
            </a:r>
            <a:endParaRPr sz="1500"/>
          </a:p>
          <a:p>
            <a:pPr indent="-323850" lvl="0" marL="457200" rtl="0" algn="l">
              <a:spcBef>
                <a:spcPts val="0"/>
              </a:spcBef>
              <a:spcAft>
                <a:spcPts val="0"/>
              </a:spcAft>
              <a:buSzPts val="1500"/>
              <a:buAutoNum type="arabicPeriod"/>
            </a:pPr>
            <a:r>
              <a:rPr lang="en" sz="1500"/>
              <a:t>Remove duplicates according to timestamps.</a:t>
            </a:r>
            <a:endParaRPr sz="1500"/>
          </a:p>
          <a:p>
            <a:pPr indent="-323850" lvl="0" marL="457200" rtl="0" algn="l">
              <a:spcBef>
                <a:spcPts val="0"/>
              </a:spcBef>
              <a:spcAft>
                <a:spcPts val="0"/>
              </a:spcAft>
              <a:buSzPts val="1500"/>
              <a:buAutoNum type="arabicPeriod"/>
            </a:pPr>
            <a:r>
              <a:rPr lang="en" sz="1500"/>
              <a:t>Remove Outliers (eg. removing entries with RH&gt;=90).</a:t>
            </a:r>
            <a:endParaRPr sz="1500"/>
          </a:p>
          <a:p>
            <a:pPr indent="-323850" lvl="0" marL="457200" rtl="0" algn="l">
              <a:spcBef>
                <a:spcPts val="0"/>
              </a:spcBef>
              <a:spcAft>
                <a:spcPts val="0"/>
              </a:spcAft>
              <a:buSzPts val="1500"/>
              <a:buAutoNum type="arabicPeriod"/>
            </a:pPr>
            <a:r>
              <a:rPr lang="en" sz="1500"/>
              <a:t>Interpolate to fill missing values.</a:t>
            </a:r>
            <a:endParaRPr sz="1500"/>
          </a:p>
          <a:p>
            <a:pPr indent="-323850" lvl="0" marL="457200" rtl="0" algn="l">
              <a:spcBef>
                <a:spcPts val="0"/>
              </a:spcBef>
              <a:spcAft>
                <a:spcPts val="0"/>
              </a:spcAft>
              <a:buSzPts val="1500"/>
              <a:buAutoNum type="arabicPeriod"/>
            </a:pPr>
            <a:r>
              <a:rPr lang="en" sz="1500"/>
              <a:t>Remove irrelevant data using interquartile range.</a:t>
            </a:r>
            <a:endParaRPr sz="1500"/>
          </a:p>
          <a:p>
            <a:pPr indent="-323850" lvl="0" marL="457200" rtl="0" algn="l">
              <a:spcBef>
                <a:spcPts val="0"/>
              </a:spcBef>
              <a:spcAft>
                <a:spcPts val="0"/>
              </a:spcAft>
              <a:buSzPts val="1500"/>
              <a:buAutoNum type="arabicPeriod"/>
            </a:pPr>
            <a:r>
              <a:rPr lang="en" sz="1500"/>
              <a:t>Retime to reduce the volume of dataset.</a:t>
            </a:r>
            <a:endParaRPr sz="1500"/>
          </a:p>
          <a:p>
            <a:pPr indent="-323850" lvl="0" marL="457200" rtl="0" algn="l">
              <a:spcBef>
                <a:spcPts val="0"/>
              </a:spcBef>
              <a:spcAft>
                <a:spcPts val="0"/>
              </a:spcAft>
              <a:buSzPts val="1500"/>
              <a:buAutoNum type="arabicPeriod"/>
            </a:pPr>
            <a:r>
              <a:rPr lang="en" sz="1500"/>
              <a:t>Maintain moving average for data consistency.</a:t>
            </a:r>
            <a:endParaRPr sz="1500"/>
          </a:p>
          <a:p>
            <a:pPr indent="-323850" lvl="0" marL="457200" rtl="0" algn="l">
              <a:spcBef>
                <a:spcPts val="0"/>
              </a:spcBef>
              <a:spcAft>
                <a:spcPts val="0"/>
              </a:spcAft>
              <a:buSzPts val="1500"/>
              <a:buAutoNum type="arabicPeriod"/>
            </a:pPr>
            <a:r>
              <a:rPr lang="en" sz="1500"/>
              <a:t>Raw data is preprocessed and ready for analysis.</a:t>
            </a:r>
            <a:endParaRPr/>
          </a:p>
        </p:txBody>
      </p:sp>
      <p:sp>
        <p:nvSpPr>
          <p:cNvPr id="264" name="Google Shape;264;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pic>
        <p:nvPicPr>
          <p:cNvPr id="265" name="Google Shape;265;p24"/>
          <p:cNvPicPr preferRelativeResize="0"/>
          <p:nvPr/>
        </p:nvPicPr>
        <p:blipFill>
          <a:blip r:embed="rId3">
            <a:alphaModFix/>
          </a:blip>
          <a:stretch>
            <a:fillRect/>
          </a:stretch>
        </p:blipFill>
        <p:spPr>
          <a:xfrm>
            <a:off x="5895225" y="219913"/>
            <a:ext cx="2674350" cy="4703675"/>
          </a:xfrm>
          <a:prstGeom prst="rect">
            <a:avLst/>
          </a:prstGeom>
          <a:noFill/>
          <a:ln>
            <a:noFill/>
          </a:ln>
        </p:spPr>
      </p:pic>
      <p:sp>
        <p:nvSpPr>
          <p:cNvPr id="266" name="Google Shape;266;p24"/>
          <p:cNvSpPr txBox="1"/>
          <p:nvPr/>
        </p:nvSpPr>
        <p:spPr>
          <a:xfrm rot="5398036">
            <a:off x="7150279" y="2397816"/>
            <a:ext cx="3150601"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500">
                <a:solidFill>
                  <a:schemeClr val="dk2"/>
                </a:solidFill>
                <a:latin typeface="Nunito"/>
                <a:ea typeface="Nunito"/>
                <a:cs typeface="Nunito"/>
                <a:sym typeface="Nunito"/>
              </a:rPr>
              <a:t>DATA STORED IN THINGSPEAK</a:t>
            </a:r>
            <a:endParaRPr b="1" i="1" sz="1500">
              <a:solidFill>
                <a:schemeClr val="dk2"/>
              </a:solidFill>
              <a:latin typeface="Nunito"/>
              <a:ea typeface="Nunito"/>
              <a:cs typeface="Nunito"/>
              <a:sym typeface="Nunito"/>
            </a:endParaRPr>
          </a:p>
        </p:txBody>
      </p:sp>
      <p:sp>
        <p:nvSpPr>
          <p:cNvPr id="267" name="Google Shape;267;p24"/>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a:t>
            </a:r>
            <a:r>
              <a:rPr b="1" lang="en" sz="2800">
                <a:solidFill>
                  <a:srgbClr val="424242"/>
                </a:solidFill>
                <a:latin typeface="Maven Pro"/>
                <a:ea typeface="Maven Pro"/>
                <a:cs typeface="Maven Pro"/>
                <a:sym typeface="Maven Pro"/>
              </a:rPr>
              <a:t>OF</a:t>
            </a:r>
            <a:r>
              <a:rPr lang="en"/>
              <a:t> </a:t>
            </a:r>
            <a:r>
              <a:rPr b="1" lang="en" sz="2800">
                <a:solidFill>
                  <a:srgbClr val="424242"/>
                </a:solidFill>
                <a:latin typeface="Maven Pro"/>
                <a:ea typeface="Maven Pro"/>
                <a:cs typeface="Maven Pro"/>
                <a:sym typeface="Maven Pro"/>
              </a:rPr>
              <a:t>SENSORS</a:t>
            </a:r>
            <a:endParaRPr/>
          </a:p>
        </p:txBody>
      </p:sp>
      <p:sp>
        <p:nvSpPr>
          <p:cNvPr id="273" name="Google Shape;273;p25"/>
          <p:cNvSpPr txBox="1"/>
          <p:nvPr>
            <p:ph idx="1" type="body"/>
          </p:nvPr>
        </p:nvSpPr>
        <p:spPr>
          <a:xfrm>
            <a:off x="282825" y="1070575"/>
            <a:ext cx="3604500" cy="3473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were provided with a standard dataset collected from Aero PM sensor. </a:t>
            </a:r>
            <a:endParaRPr sz="1600"/>
          </a:p>
          <a:p>
            <a:pPr indent="-330200" lvl="0" marL="457200" rtl="0" algn="l">
              <a:spcBef>
                <a:spcPts val="0"/>
              </a:spcBef>
              <a:spcAft>
                <a:spcPts val="0"/>
              </a:spcAft>
              <a:buSzPts val="1600"/>
              <a:buChar char="●"/>
            </a:pPr>
            <a:r>
              <a:rPr lang="en" sz="1600"/>
              <a:t>Data from our database was pre-processed to remove any outliers and ensure consistency in data points.</a:t>
            </a:r>
            <a:endParaRPr sz="1600"/>
          </a:p>
          <a:p>
            <a:pPr indent="-330200" lvl="0" marL="457200" rtl="0" algn="l">
              <a:spcBef>
                <a:spcPts val="0"/>
              </a:spcBef>
              <a:spcAft>
                <a:spcPts val="0"/>
              </a:spcAft>
              <a:buSzPts val="1600"/>
              <a:buChar char="●"/>
            </a:pPr>
            <a:r>
              <a:rPr lang="en" sz="1600"/>
              <a:t>The pre-processed data and </a:t>
            </a:r>
            <a:r>
              <a:rPr lang="en" sz="1600"/>
              <a:t>standard</a:t>
            </a:r>
            <a:r>
              <a:rPr lang="en" sz="1600"/>
              <a:t> dataset was then used for calibration of sensor.</a:t>
            </a:r>
            <a:endParaRPr sz="1600"/>
          </a:p>
          <a:p>
            <a:pPr indent="0" lvl="0" marL="457200" rtl="0" algn="l">
              <a:spcBef>
                <a:spcPts val="1200"/>
              </a:spcBef>
              <a:spcAft>
                <a:spcPts val="1200"/>
              </a:spcAft>
              <a:buNone/>
            </a:pPr>
            <a:r>
              <a:t/>
            </a:r>
            <a:endParaRPr/>
          </a:p>
        </p:txBody>
      </p:sp>
      <p:sp>
        <p:nvSpPr>
          <p:cNvPr id="274" name="Google Shape;274;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75" name="Google Shape;275;p25"/>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p:txBody>
      </p:sp>
      <p:sp>
        <p:nvSpPr>
          <p:cNvPr id="276" name="Google Shape;276;p25"/>
          <p:cNvSpPr txBox="1"/>
          <p:nvPr/>
        </p:nvSpPr>
        <p:spPr>
          <a:xfrm>
            <a:off x="5590325" y="3716950"/>
            <a:ext cx="1566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500">
                <a:solidFill>
                  <a:schemeClr val="dk2"/>
                </a:solidFill>
                <a:latin typeface="Calibri"/>
                <a:ea typeface="Calibri"/>
                <a:cs typeface="Calibri"/>
                <a:sym typeface="Calibri"/>
              </a:rPr>
              <a:t>AERO PM DATA</a:t>
            </a:r>
            <a:endParaRPr b="1" i="1" sz="1500">
              <a:solidFill>
                <a:schemeClr val="dk2"/>
              </a:solidFill>
              <a:latin typeface="Calibri"/>
              <a:ea typeface="Calibri"/>
              <a:cs typeface="Calibri"/>
              <a:sym typeface="Calibri"/>
            </a:endParaRPr>
          </a:p>
        </p:txBody>
      </p:sp>
      <p:pic>
        <p:nvPicPr>
          <p:cNvPr id="277" name="Google Shape;277;p25"/>
          <p:cNvPicPr preferRelativeResize="0"/>
          <p:nvPr/>
        </p:nvPicPr>
        <p:blipFill>
          <a:blip r:embed="rId3">
            <a:alphaModFix/>
          </a:blip>
          <a:stretch>
            <a:fillRect/>
          </a:stretch>
        </p:blipFill>
        <p:spPr>
          <a:xfrm>
            <a:off x="4440675" y="953675"/>
            <a:ext cx="3769500" cy="2657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83" name="Google Shape;283;p26"/>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p:txBody>
      </p:sp>
      <p:sp>
        <p:nvSpPr>
          <p:cNvPr id="284" name="Google Shape;284;p26"/>
          <p:cNvSpPr txBox="1"/>
          <p:nvPr>
            <p:ph type="title"/>
          </p:nvPr>
        </p:nvSpPr>
        <p:spPr>
          <a:xfrm>
            <a:off x="294750" y="359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
        <p:nvSpPr>
          <p:cNvPr id="285" name="Google Shape;285;p26"/>
          <p:cNvSpPr txBox="1"/>
          <p:nvPr/>
        </p:nvSpPr>
        <p:spPr>
          <a:xfrm>
            <a:off x="448575" y="1250225"/>
            <a:ext cx="7270500" cy="3113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The data points are aligned according to timestamps.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330200" lvl="0" marL="457200" rtl="0" algn="l">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Plot local data versus standard dataset and obtain a linear relation between them (y=mx+c where y: standard dataset , x: local data, m:scaling factor and c: offset)</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b="1" i="1" sz="16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27"/>
          <p:cNvPicPr preferRelativeResize="0"/>
          <p:nvPr/>
        </p:nvPicPr>
        <p:blipFill>
          <a:blip r:embed="rId3">
            <a:alphaModFix/>
          </a:blip>
          <a:stretch>
            <a:fillRect/>
          </a:stretch>
        </p:blipFill>
        <p:spPr>
          <a:xfrm>
            <a:off x="935725" y="726564"/>
            <a:ext cx="7105500" cy="3535426"/>
          </a:xfrm>
          <a:prstGeom prst="rect">
            <a:avLst/>
          </a:prstGeom>
          <a:noFill/>
          <a:ln>
            <a:noFill/>
          </a:ln>
        </p:spPr>
      </p:pic>
      <p:sp>
        <p:nvSpPr>
          <p:cNvPr id="292" name="Google Shape;292;p27"/>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
        <p:nvSpPr>
          <p:cNvPr id="293" name="Google Shape;293;p27"/>
          <p:cNvSpPr txBox="1"/>
          <p:nvPr/>
        </p:nvSpPr>
        <p:spPr>
          <a:xfrm>
            <a:off x="629700" y="4118800"/>
            <a:ext cx="7932300" cy="918300"/>
          </a:xfrm>
          <a:prstGeom prst="rect">
            <a:avLst/>
          </a:prstGeom>
          <a:noFill/>
          <a:ln>
            <a:noFill/>
          </a:ln>
        </p:spPr>
        <p:txBody>
          <a:bodyPr anchorCtr="0" anchor="t" bIns="91425" lIns="91425" spcFirstLastPara="1" rIns="91425" wrap="square" tIns="91425">
            <a:noAutofit/>
          </a:bodyPr>
          <a:lstStyle/>
          <a:p>
            <a:pPr indent="457200" lvl="0" marL="3200400" rtl="0" algn="l">
              <a:spcBef>
                <a:spcPts val="0"/>
              </a:spcBef>
              <a:spcAft>
                <a:spcPts val="0"/>
              </a:spcAft>
              <a:buNone/>
            </a:pPr>
            <a:r>
              <a:rPr b="1" lang="en">
                <a:solidFill>
                  <a:schemeClr val="dk2"/>
                </a:solidFill>
                <a:latin typeface="Calibri"/>
                <a:ea typeface="Calibri"/>
                <a:cs typeface="Calibri"/>
                <a:sym typeface="Calibri"/>
              </a:rPr>
              <a:t>Result:</a:t>
            </a:r>
            <a:endParaRPr b="1">
              <a:solidFill>
                <a:schemeClr val="dk2"/>
              </a:solidFill>
              <a:latin typeface="Calibri"/>
              <a:ea typeface="Calibri"/>
              <a:cs typeface="Calibri"/>
              <a:sym typeface="Calibri"/>
            </a:endParaRPr>
          </a:p>
          <a:p>
            <a:pPr indent="0" lvl="0" marL="0" rtl="0" algn="l">
              <a:spcBef>
                <a:spcPts val="0"/>
              </a:spcBef>
              <a:spcAft>
                <a:spcPts val="0"/>
              </a:spcAft>
              <a:buNone/>
            </a:pPr>
            <a:r>
              <a:rPr b="1" lang="en">
                <a:solidFill>
                  <a:schemeClr val="dk2"/>
                </a:solidFill>
                <a:latin typeface="Calibri"/>
                <a:ea typeface="Calibri"/>
                <a:cs typeface="Calibri"/>
                <a:sym typeface="Calibri"/>
              </a:rPr>
              <a:t>Scaling Factor (PM10): 1.9935275505072367</a:t>
            </a:r>
            <a:r>
              <a:rPr b="1" lang="en">
                <a:solidFill>
                  <a:schemeClr val="dk2"/>
                </a:solidFill>
                <a:latin typeface="Calibri"/>
                <a:ea typeface="Calibri"/>
                <a:cs typeface="Calibri"/>
                <a:sym typeface="Calibri"/>
              </a:rPr>
              <a:t> 			</a:t>
            </a:r>
            <a:r>
              <a:rPr b="1" lang="en">
                <a:solidFill>
                  <a:schemeClr val="dk2"/>
                </a:solidFill>
                <a:latin typeface="Calibri"/>
                <a:ea typeface="Calibri"/>
                <a:cs typeface="Calibri"/>
                <a:sym typeface="Calibri"/>
              </a:rPr>
              <a:t>Offset (PM10): 13.568800635884315  RMSE (PM10): 9.665478354202433</a:t>
            </a:r>
            <a:endParaRPr b="1">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94" name="Google Shape;294;p27"/>
          <p:cNvSpPr txBox="1"/>
          <p:nvPr/>
        </p:nvSpPr>
        <p:spPr>
          <a:xfrm>
            <a:off x="7837275" y="-72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a:p>
        </p:txBody>
      </p:sp>
      <p:sp>
        <p:nvSpPr>
          <p:cNvPr id="295" name="Google Shape;295;p27"/>
          <p:cNvSpPr/>
          <p:nvPr/>
        </p:nvSpPr>
        <p:spPr>
          <a:xfrm rot="-768163">
            <a:off x="6325340" y="2272780"/>
            <a:ext cx="980168" cy="918309"/>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6" name="Google Shape;296;p27"/>
          <p:cNvSpPr/>
          <p:nvPr/>
        </p:nvSpPr>
        <p:spPr>
          <a:xfrm rot="-1250201">
            <a:off x="6278944" y="1240855"/>
            <a:ext cx="516158" cy="336522"/>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97" name="Google Shape;297;p27"/>
          <p:cNvCxnSpPr/>
          <p:nvPr/>
        </p:nvCxnSpPr>
        <p:spPr>
          <a:xfrm>
            <a:off x="7325124" y="2571760"/>
            <a:ext cx="14100" cy="65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pic>
        <p:nvPicPr>
          <p:cNvPr id="303" name="Google Shape;303;p28"/>
          <p:cNvPicPr preferRelativeResize="0"/>
          <p:nvPr/>
        </p:nvPicPr>
        <p:blipFill>
          <a:blip r:embed="rId3">
            <a:alphaModFix/>
          </a:blip>
          <a:stretch>
            <a:fillRect/>
          </a:stretch>
        </p:blipFill>
        <p:spPr>
          <a:xfrm>
            <a:off x="843000" y="442975"/>
            <a:ext cx="7505700" cy="3734553"/>
          </a:xfrm>
          <a:prstGeom prst="rect">
            <a:avLst/>
          </a:prstGeom>
          <a:noFill/>
          <a:ln>
            <a:noFill/>
          </a:ln>
        </p:spPr>
      </p:pic>
      <p:sp>
        <p:nvSpPr>
          <p:cNvPr id="304" name="Google Shape;304;p28"/>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p:txBody>
      </p:sp>
      <p:sp>
        <p:nvSpPr>
          <p:cNvPr id="305" name="Google Shape;305;p28"/>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
        <p:nvSpPr>
          <p:cNvPr id="306" name="Google Shape;306;p28"/>
          <p:cNvSpPr txBox="1"/>
          <p:nvPr/>
        </p:nvSpPr>
        <p:spPr>
          <a:xfrm>
            <a:off x="629700" y="4118800"/>
            <a:ext cx="7932300" cy="918300"/>
          </a:xfrm>
          <a:prstGeom prst="rect">
            <a:avLst/>
          </a:prstGeom>
          <a:noFill/>
          <a:ln>
            <a:noFill/>
          </a:ln>
        </p:spPr>
        <p:txBody>
          <a:bodyPr anchorCtr="0" anchor="t" bIns="91425" lIns="91425" spcFirstLastPara="1" rIns="91425" wrap="square" tIns="91425">
            <a:noAutofit/>
          </a:bodyPr>
          <a:lstStyle/>
          <a:p>
            <a:pPr indent="457200" lvl="0" marL="3200400" rtl="0" algn="l">
              <a:spcBef>
                <a:spcPts val="0"/>
              </a:spcBef>
              <a:spcAft>
                <a:spcPts val="0"/>
              </a:spcAft>
              <a:buNone/>
            </a:pPr>
            <a:r>
              <a:rPr b="1" lang="en">
                <a:solidFill>
                  <a:schemeClr val="dk2"/>
                </a:solidFill>
                <a:latin typeface="Calibri"/>
                <a:ea typeface="Calibri"/>
                <a:cs typeface="Calibri"/>
                <a:sym typeface="Calibri"/>
              </a:rPr>
              <a:t>Result:</a:t>
            </a:r>
            <a:endParaRPr b="1">
              <a:solidFill>
                <a:schemeClr val="dk2"/>
              </a:solidFill>
              <a:latin typeface="Calibri"/>
              <a:ea typeface="Calibri"/>
              <a:cs typeface="Calibri"/>
              <a:sym typeface="Calibri"/>
            </a:endParaRPr>
          </a:p>
          <a:p>
            <a:pPr indent="0" lvl="0" marL="0" rtl="0" algn="l">
              <a:spcBef>
                <a:spcPts val="0"/>
              </a:spcBef>
              <a:spcAft>
                <a:spcPts val="0"/>
              </a:spcAft>
              <a:buNone/>
            </a:pPr>
            <a:r>
              <a:rPr b="1" lang="en">
                <a:solidFill>
                  <a:schemeClr val="dk2"/>
                </a:solidFill>
                <a:latin typeface="Calibri"/>
                <a:ea typeface="Calibri"/>
                <a:cs typeface="Calibri"/>
                <a:sym typeface="Calibri"/>
              </a:rPr>
              <a:t>Scaling Factor (PM2.5): 1.0256618336813879			Offset (PM2.5): 11.048211689089669</a:t>
            </a:r>
            <a:endParaRPr b="1">
              <a:solidFill>
                <a:schemeClr val="dk2"/>
              </a:solidFill>
              <a:latin typeface="Calibri"/>
              <a:ea typeface="Calibri"/>
              <a:cs typeface="Calibri"/>
              <a:sym typeface="Calibri"/>
            </a:endParaRPr>
          </a:p>
          <a:p>
            <a:pPr indent="0" lvl="0" marL="0" rtl="0" algn="l">
              <a:spcBef>
                <a:spcPts val="0"/>
              </a:spcBef>
              <a:spcAft>
                <a:spcPts val="0"/>
              </a:spcAft>
              <a:buNone/>
            </a:pPr>
            <a:r>
              <a:rPr b="1" lang="en">
                <a:solidFill>
                  <a:schemeClr val="dk2"/>
                </a:solidFill>
                <a:latin typeface="Calibri"/>
                <a:ea typeface="Calibri"/>
                <a:cs typeface="Calibri"/>
                <a:sym typeface="Calibri"/>
              </a:rPr>
              <a:t>RMSE (PM2.5): 2.7046325971438927</a:t>
            </a:r>
            <a:endParaRPr b="1">
              <a:solidFill>
                <a:schemeClr val="dk2"/>
              </a:solidFill>
              <a:latin typeface="Calibri"/>
              <a:ea typeface="Calibri"/>
              <a:cs typeface="Calibri"/>
              <a:sym typeface="Calibri"/>
            </a:endParaRPr>
          </a:p>
          <a:p>
            <a:pPr indent="0" lvl="0" marL="0" rtl="0" algn="l">
              <a:spcBef>
                <a:spcPts val="0"/>
              </a:spcBef>
              <a:spcAft>
                <a:spcPts val="0"/>
              </a:spcAft>
              <a:buNone/>
            </a:pPr>
            <a:r>
              <a:t/>
            </a:r>
            <a:endParaRPr b="1">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29"/>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
        <p:nvSpPr>
          <p:cNvPr id="313" name="Google Shape;313;p29"/>
          <p:cNvSpPr txBox="1"/>
          <p:nvPr/>
        </p:nvSpPr>
        <p:spPr>
          <a:xfrm>
            <a:off x="343950" y="928025"/>
            <a:ext cx="5349300" cy="3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Now we can plug our collected data points into this equation to obtain legitimate data for analysis.</a:t>
            </a:r>
            <a:endParaRPr b="1"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Coefficient of Determination:</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R-squared (PM10): 0.9098807762004294</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R-squared (PM2.5): 0.9547599726165852</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An R-squared value above 0.7 is generally considered a strong fit. It suggests that the calibration explains a large proportion of the variance in the data, and it is providing useful information for prediction or analysis.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Our R-squared obtained using linear regression for SDS011 sensor ~ 0.9 &gt; 0.7. Hence, the sensor is now calibrated to give correct readings.</a:t>
            </a:r>
            <a:endParaRPr sz="1500">
              <a:solidFill>
                <a:schemeClr val="dk2"/>
              </a:solidFill>
              <a:latin typeface="Calibri"/>
              <a:ea typeface="Calibri"/>
              <a:cs typeface="Calibri"/>
              <a:sym typeface="Calibri"/>
            </a:endParaRPr>
          </a:p>
        </p:txBody>
      </p:sp>
      <p:sp>
        <p:nvSpPr>
          <p:cNvPr id="314" name="Google Shape;314;p29"/>
          <p:cNvSpPr txBox="1"/>
          <p:nvPr/>
        </p:nvSpPr>
        <p:spPr>
          <a:xfrm>
            <a:off x="7818500" y="-813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a:p>
        </p:txBody>
      </p:sp>
      <p:pic>
        <p:nvPicPr>
          <p:cNvPr id="315" name="Google Shape;315;p29"/>
          <p:cNvPicPr preferRelativeResize="0"/>
          <p:nvPr/>
        </p:nvPicPr>
        <p:blipFill>
          <a:blip r:embed="rId3">
            <a:alphaModFix/>
          </a:blip>
          <a:stretch>
            <a:fillRect/>
          </a:stretch>
        </p:blipFill>
        <p:spPr>
          <a:xfrm>
            <a:off x="5693250" y="1160126"/>
            <a:ext cx="2875125" cy="204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pic>
        <p:nvPicPr>
          <p:cNvPr id="321" name="Google Shape;321;p30"/>
          <p:cNvPicPr preferRelativeResize="0"/>
          <p:nvPr/>
        </p:nvPicPr>
        <p:blipFill>
          <a:blip r:embed="rId3">
            <a:alphaModFix/>
          </a:blip>
          <a:stretch>
            <a:fillRect/>
          </a:stretch>
        </p:blipFill>
        <p:spPr>
          <a:xfrm>
            <a:off x="322625" y="606350"/>
            <a:ext cx="8319498" cy="4139425"/>
          </a:xfrm>
          <a:prstGeom prst="rect">
            <a:avLst/>
          </a:prstGeom>
          <a:noFill/>
          <a:ln>
            <a:noFill/>
          </a:ln>
        </p:spPr>
      </p:pic>
      <p:sp>
        <p:nvSpPr>
          <p:cNvPr id="322" name="Google Shape;322;p30"/>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sz="1300">
              <a:solidFill>
                <a:schemeClr val="dk1"/>
              </a:solidFill>
              <a:latin typeface="Nunito"/>
              <a:ea typeface="Nunito"/>
              <a:cs typeface="Nunito"/>
              <a:sym typeface="Nunito"/>
            </a:endParaRPr>
          </a:p>
        </p:txBody>
      </p:sp>
      <p:sp>
        <p:nvSpPr>
          <p:cNvPr id="323" name="Google Shape;323;p30"/>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31"/>
          <p:cNvSpPr txBox="1"/>
          <p:nvPr>
            <p:ph type="title"/>
          </p:nvPr>
        </p:nvSpPr>
        <p:spPr>
          <a:xfrm>
            <a:off x="213375"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CALIBRATION OF</a:t>
            </a:r>
            <a:r>
              <a:rPr lang="en"/>
              <a:t> </a:t>
            </a:r>
            <a:r>
              <a:rPr b="1" lang="en" sz="2800">
                <a:solidFill>
                  <a:srgbClr val="424242"/>
                </a:solidFill>
                <a:latin typeface="Maven Pro"/>
                <a:ea typeface="Maven Pro"/>
                <a:cs typeface="Maven Pro"/>
                <a:sym typeface="Maven Pro"/>
              </a:rPr>
              <a:t>SENSORS</a:t>
            </a:r>
            <a:endParaRPr/>
          </a:p>
        </p:txBody>
      </p:sp>
      <p:sp>
        <p:nvSpPr>
          <p:cNvPr id="330" name="Google Shape;330;p31"/>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a:p>
        </p:txBody>
      </p:sp>
      <p:pic>
        <p:nvPicPr>
          <p:cNvPr id="331" name="Google Shape;331;p31"/>
          <p:cNvPicPr preferRelativeResize="0"/>
          <p:nvPr/>
        </p:nvPicPr>
        <p:blipFill>
          <a:blip r:embed="rId3">
            <a:alphaModFix/>
          </a:blip>
          <a:stretch>
            <a:fillRect/>
          </a:stretch>
        </p:blipFill>
        <p:spPr>
          <a:xfrm>
            <a:off x="632500" y="865100"/>
            <a:ext cx="7685401" cy="3836851"/>
          </a:xfrm>
          <a:prstGeom prst="rect">
            <a:avLst/>
          </a:prstGeom>
          <a:noFill/>
          <a:ln>
            <a:noFill/>
          </a:ln>
        </p:spPr>
      </p:pic>
      <p:sp>
        <p:nvSpPr>
          <p:cNvPr id="332" name="Google Shape;332;p31"/>
          <p:cNvSpPr/>
          <p:nvPr/>
        </p:nvSpPr>
        <p:spPr>
          <a:xfrm>
            <a:off x="3293750" y="2446450"/>
            <a:ext cx="405900" cy="32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EBA7E"/>
            </a:gs>
            <a:gs pos="50000">
              <a:srgbClr val="178058"/>
            </a:gs>
            <a:gs pos="100000">
              <a:srgbClr val="0F4631"/>
            </a:gs>
          </a:gsLst>
          <a:lin ang="5400012" scaled="0"/>
        </a:gradFill>
      </p:bgPr>
    </p:bg>
    <p:spTree>
      <p:nvGrpSpPr>
        <p:cNvPr id="136" name="Shape 136"/>
        <p:cNvGrpSpPr/>
        <p:nvPr/>
      </p:nvGrpSpPr>
      <p:grpSpPr>
        <a:xfrm>
          <a:off x="0" y="0"/>
          <a:ext cx="0" cy="0"/>
          <a:chOff x="0" y="0"/>
          <a:chExt cx="0" cy="0"/>
        </a:xfrm>
      </p:grpSpPr>
      <p:sp>
        <p:nvSpPr>
          <p:cNvPr id="137" name="Google Shape;137;p14"/>
          <p:cNvSpPr txBox="1"/>
          <p:nvPr>
            <p:ph type="title"/>
          </p:nvPr>
        </p:nvSpPr>
        <p:spPr>
          <a:xfrm>
            <a:off x="352850" y="317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MOTIVATION</a:t>
            </a:r>
            <a:endParaRPr b="1" sz="2900">
              <a:solidFill>
                <a:srgbClr val="000000"/>
              </a:solidFill>
            </a:endParaRPr>
          </a:p>
        </p:txBody>
      </p:sp>
      <p:sp>
        <p:nvSpPr>
          <p:cNvPr id="138" name="Google Shape;138;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139" name="Google Shape;139;p14"/>
          <p:cNvSpPr txBox="1"/>
          <p:nvPr/>
        </p:nvSpPr>
        <p:spPr>
          <a:xfrm>
            <a:off x="7711550" y="-67400"/>
            <a:ext cx="128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0311/2023</a:t>
            </a:r>
            <a:endParaRPr sz="1300">
              <a:solidFill>
                <a:schemeClr val="dk1"/>
              </a:solidFill>
              <a:latin typeface="Nunito"/>
              <a:ea typeface="Nunito"/>
              <a:cs typeface="Nunito"/>
              <a:sym typeface="Nunito"/>
            </a:endParaRPr>
          </a:p>
        </p:txBody>
      </p:sp>
      <p:sp>
        <p:nvSpPr>
          <p:cNvPr id="140" name="Google Shape;140;p14"/>
          <p:cNvSpPr txBox="1"/>
          <p:nvPr>
            <p:ph idx="1" type="body"/>
          </p:nvPr>
        </p:nvSpPr>
        <p:spPr>
          <a:xfrm>
            <a:off x="234775" y="985175"/>
            <a:ext cx="5280000" cy="366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b="1" lang="en" sz="1600">
                <a:solidFill>
                  <a:schemeClr val="lt1"/>
                </a:solidFill>
              </a:rPr>
              <a:t>Objective</a:t>
            </a:r>
            <a:r>
              <a:rPr lang="en" sz="1600">
                <a:solidFill>
                  <a:schemeClr val="lt1"/>
                </a:solidFill>
              </a:rPr>
              <a:t>: Develop an 'Air Quality Monitor' to improve air pollution awareness.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 </a:t>
            </a:r>
            <a:r>
              <a:rPr b="1" lang="en" sz="1600">
                <a:solidFill>
                  <a:schemeClr val="lt1"/>
                </a:solidFill>
              </a:rPr>
              <a:t>Parameters</a:t>
            </a:r>
            <a:r>
              <a:rPr lang="en" sz="1600">
                <a:solidFill>
                  <a:schemeClr val="lt1"/>
                </a:solidFill>
              </a:rPr>
              <a:t>: Monitor PM 2.5, PM 10, Temperature, and Humidity levels. </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Caution System: </a:t>
            </a:r>
            <a:r>
              <a:rPr lang="en" sz="1600">
                <a:solidFill>
                  <a:schemeClr val="lt1"/>
                </a:solidFill>
              </a:rPr>
              <a:t>The dashboard transforms AQI colors, serving as a cautionary indicator of pollution levels.</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Deployment</a:t>
            </a:r>
            <a:r>
              <a:rPr lang="en" sz="1600">
                <a:solidFill>
                  <a:schemeClr val="lt1"/>
                </a:solidFill>
              </a:rPr>
              <a:t>: Install sensors indoors and outdoors</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Data Collection</a:t>
            </a:r>
            <a:r>
              <a:rPr lang="en" sz="1600">
                <a:solidFill>
                  <a:schemeClr val="lt1"/>
                </a:solidFill>
              </a:rPr>
              <a:t>: Continuous data collection uploaded to ThingSpeak. </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Data Processing</a:t>
            </a:r>
            <a:r>
              <a:rPr lang="en" sz="1600">
                <a:solidFill>
                  <a:schemeClr val="lt1"/>
                </a:solidFill>
              </a:rPr>
              <a:t>: Utilize machine learning for pollution analysis. </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Benefits</a:t>
            </a:r>
            <a:r>
              <a:rPr lang="en" sz="1600">
                <a:solidFill>
                  <a:schemeClr val="lt1"/>
                </a:solidFill>
              </a:rPr>
              <a:t>: Plan pollution mitigation strategies and assess indoor and outdoor air quality </a:t>
            </a:r>
            <a:endParaRPr sz="1600">
              <a:solidFill>
                <a:schemeClr val="lt1"/>
              </a:solidFill>
            </a:endParaRPr>
          </a:p>
        </p:txBody>
      </p:sp>
      <p:pic>
        <p:nvPicPr>
          <p:cNvPr id="141" name="Google Shape;141;p14"/>
          <p:cNvPicPr preferRelativeResize="0"/>
          <p:nvPr/>
        </p:nvPicPr>
        <p:blipFill>
          <a:blip r:embed="rId3">
            <a:alphaModFix/>
          </a:blip>
          <a:stretch>
            <a:fillRect/>
          </a:stretch>
        </p:blipFill>
        <p:spPr>
          <a:xfrm>
            <a:off x="5514775" y="1374076"/>
            <a:ext cx="3484976" cy="196030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2"/>
          <p:cNvSpPr txBox="1"/>
          <p:nvPr>
            <p:ph type="title"/>
          </p:nvPr>
        </p:nvSpPr>
        <p:spPr>
          <a:xfrm>
            <a:off x="213375" y="205525"/>
            <a:ext cx="81774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COEFFICIENT OF VARIABILITY OF DATA (INDOOR) </a:t>
            </a:r>
            <a:endParaRPr/>
          </a:p>
        </p:txBody>
      </p:sp>
      <p:sp>
        <p:nvSpPr>
          <p:cNvPr id="339" name="Google Shape;339;p32"/>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a:p>
        </p:txBody>
      </p:sp>
      <p:sp>
        <p:nvSpPr>
          <p:cNvPr id="340" name="Google Shape;340;p32"/>
          <p:cNvSpPr txBox="1"/>
          <p:nvPr/>
        </p:nvSpPr>
        <p:spPr>
          <a:xfrm>
            <a:off x="494575" y="943200"/>
            <a:ext cx="7803600" cy="3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24242"/>
                </a:solidFill>
                <a:highlight>
                  <a:schemeClr val="dk1"/>
                </a:highlight>
              </a:rPr>
              <a:t>Coefficient of variation is a relative measure of dispersion that is used to determine the variability of data.</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rPr lang="en" sz="1500">
                <a:solidFill>
                  <a:srgbClr val="424242"/>
                </a:solidFill>
                <a:highlight>
                  <a:schemeClr val="dk1"/>
                </a:highlight>
              </a:rPr>
              <a:t>Coefficient of Variation (CV) for PM2.5 data: 23.95%</a:t>
            </a:r>
            <a:endParaRPr sz="1500">
              <a:solidFill>
                <a:srgbClr val="424242"/>
              </a:solidFill>
              <a:highlight>
                <a:schemeClr val="dk1"/>
              </a:highlight>
            </a:endParaRPr>
          </a:p>
          <a:p>
            <a:pPr indent="0" lvl="0" marL="0" rtl="0" algn="l">
              <a:spcBef>
                <a:spcPts val="0"/>
              </a:spcBef>
              <a:spcAft>
                <a:spcPts val="0"/>
              </a:spcAft>
              <a:buNone/>
            </a:pPr>
            <a:r>
              <a:rPr lang="en" sz="1500">
                <a:solidFill>
                  <a:srgbClr val="424242"/>
                </a:solidFill>
                <a:highlight>
                  <a:schemeClr val="dk1"/>
                </a:highlight>
              </a:rPr>
              <a:t>Coefficient of Variation (CV) for PM10 data: 24.78%</a:t>
            </a:r>
            <a:endParaRPr sz="1500">
              <a:solidFill>
                <a:srgbClr val="424242"/>
              </a:solidFill>
              <a:highlight>
                <a:schemeClr val="dk1"/>
              </a:highlight>
            </a:endParaRPr>
          </a:p>
          <a:p>
            <a:pPr indent="0" lvl="0" marL="0" rtl="0" algn="l">
              <a:spcBef>
                <a:spcPts val="0"/>
              </a:spcBef>
              <a:spcAft>
                <a:spcPts val="0"/>
              </a:spcAft>
              <a:buNone/>
            </a:pPr>
            <a:r>
              <a:rPr lang="en" sz="1500">
                <a:solidFill>
                  <a:srgbClr val="424242"/>
                </a:solidFill>
                <a:highlight>
                  <a:schemeClr val="dk1"/>
                </a:highlight>
              </a:rPr>
              <a:t>Coefficient of Variation (CV) for Humidity data: 11.78%</a:t>
            </a:r>
            <a:endParaRPr sz="1500">
              <a:solidFill>
                <a:srgbClr val="424242"/>
              </a:solidFill>
              <a:highlight>
                <a:schemeClr val="dk1"/>
              </a:highlight>
            </a:endParaRPr>
          </a:p>
          <a:p>
            <a:pPr indent="0" lvl="0" marL="0" rtl="0" algn="l">
              <a:spcBef>
                <a:spcPts val="0"/>
              </a:spcBef>
              <a:spcAft>
                <a:spcPts val="0"/>
              </a:spcAft>
              <a:buNone/>
            </a:pPr>
            <a:r>
              <a:rPr lang="en" sz="1500">
                <a:solidFill>
                  <a:srgbClr val="424242"/>
                </a:solidFill>
                <a:highlight>
                  <a:schemeClr val="dk1"/>
                </a:highlight>
              </a:rPr>
              <a:t>Coefficient of Variation (CV) for Temperature data: 12.67%</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p:txBody>
      </p:sp>
      <p:pic>
        <p:nvPicPr>
          <p:cNvPr id="341" name="Google Shape;341;p32"/>
          <p:cNvPicPr preferRelativeResize="0"/>
          <p:nvPr/>
        </p:nvPicPr>
        <p:blipFill>
          <a:blip r:embed="rId3">
            <a:alphaModFix/>
          </a:blip>
          <a:stretch>
            <a:fillRect/>
          </a:stretch>
        </p:blipFill>
        <p:spPr>
          <a:xfrm>
            <a:off x="2381999" y="1541250"/>
            <a:ext cx="3502024" cy="159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3"/>
          <p:cNvSpPr txBox="1"/>
          <p:nvPr>
            <p:ph type="title"/>
          </p:nvPr>
        </p:nvSpPr>
        <p:spPr>
          <a:xfrm>
            <a:off x="213375" y="205525"/>
            <a:ext cx="8331300" cy="150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a:solidFill>
                  <a:srgbClr val="424242"/>
                </a:solidFill>
                <a:latin typeface="Maven Pro"/>
                <a:ea typeface="Maven Pro"/>
                <a:cs typeface="Maven Pro"/>
                <a:sym typeface="Maven Pro"/>
              </a:rPr>
              <a:t>CORRELATION BETWEEN INDOOR AND</a:t>
            </a:r>
            <a:endParaRPr b="1" sz="2600">
              <a:solidFill>
                <a:srgbClr val="424242"/>
              </a:solidFill>
              <a:latin typeface="Maven Pro"/>
              <a:ea typeface="Maven Pro"/>
              <a:cs typeface="Maven Pro"/>
              <a:sym typeface="Maven Pro"/>
            </a:endParaRPr>
          </a:p>
          <a:p>
            <a:pPr indent="0" lvl="0" marL="0" rtl="0" algn="ctr">
              <a:spcBef>
                <a:spcPts val="0"/>
              </a:spcBef>
              <a:spcAft>
                <a:spcPts val="0"/>
              </a:spcAft>
              <a:buNone/>
            </a:pPr>
            <a:r>
              <a:rPr b="1" lang="en" sz="2600">
                <a:solidFill>
                  <a:srgbClr val="424242"/>
                </a:solidFill>
                <a:latin typeface="Maven Pro"/>
                <a:ea typeface="Maven Pro"/>
                <a:cs typeface="Maven Pro"/>
                <a:sym typeface="Maven Pro"/>
              </a:rPr>
              <a:t> OUTDOOR PM</a:t>
            </a:r>
            <a:endParaRPr sz="2800"/>
          </a:p>
        </p:txBody>
      </p:sp>
      <p:sp>
        <p:nvSpPr>
          <p:cNvPr id="348" name="Google Shape;348;p33"/>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07/11/2023</a:t>
            </a:r>
            <a:endParaRPr/>
          </a:p>
        </p:txBody>
      </p:sp>
      <p:pic>
        <p:nvPicPr>
          <p:cNvPr id="349" name="Google Shape;349;p33"/>
          <p:cNvPicPr preferRelativeResize="0"/>
          <p:nvPr/>
        </p:nvPicPr>
        <p:blipFill>
          <a:blip r:embed="rId3">
            <a:alphaModFix/>
          </a:blip>
          <a:stretch>
            <a:fillRect/>
          </a:stretch>
        </p:blipFill>
        <p:spPr>
          <a:xfrm>
            <a:off x="381900" y="1150475"/>
            <a:ext cx="5016975" cy="3695100"/>
          </a:xfrm>
          <a:prstGeom prst="rect">
            <a:avLst/>
          </a:prstGeom>
          <a:noFill/>
          <a:ln>
            <a:noFill/>
          </a:ln>
        </p:spPr>
      </p:pic>
      <p:pic>
        <p:nvPicPr>
          <p:cNvPr id="350" name="Google Shape;350;p33"/>
          <p:cNvPicPr preferRelativeResize="0"/>
          <p:nvPr/>
        </p:nvPicPr>
        <p:blipFill>
          <a:blip r:embed="rId4">
            <a:alphaModFix/>
          </a:blip>
          <a:stretch>
            <a:fillRect/>
          </a:stretch>
        </p:blipFill>
        <p:spPr>
          <a:xfrm>
            <a:off x="5588725" y="1685200"/>
            <a:ext cx="2659100" cy="2625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34"/>
          <p:cNvSpPr txBox="1"/>
          <p:nvPr>
            <p:ph type="title"/>
          </p:nvPr>
        </p:nvSpPr>
        <p:spPr>
          <a:xfrm>
            <a:off x="225300"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ANALYSIS</a:t>
            </a:r>
            <a:endParaRPr/>
          </a:p>
        </p:txBody>
      </p:sp>
      <p:sp>
        <p:nvSpPr>
          <p:cNvPr id="357" name="Google Shape;357;p34"/>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a:p>
        </p:txBody>
      </p:sp>
      <p:pic>
        <p:nvPicPr>
          <p:cNvPr id="358" name="Google Shape;358;p34"/>
          <p:cNvPicPr preferRelativeResize="0"/>
          <p:nvPr/>
        </p:nvPicPr>
        <p:blipFill>
          <a:blip r:embed="rId3">
            <a:alphaModFix/>
          </a:blip>
          <a:stretch>
            <a:fillRect/>
          </a:stretch>
        </p:blipFill>
        <p:spPr>
          <a:xfrm>
            <a:off x="414950" y="930650"/>
            <a:ext cx="4828933" cy="3678574"/>
          </a:xfrm>
          <a:prstGeom prst="rect">
            <a:avLst/>
          </a:prstGeom>
          <a:noFill/>
          <a:ln>
            <a:noFill/>
          </a:ln>
        </p:spPr>
      </p:pic>
      <p:sp>
        <p:nvSpPr>
          <p:cNvPr id="359" name="Google Shape;359;p34"/>
          <p:cNvSpPr txBox="1"/>
          <p:nvPr/>
        </p:nvSpPr>
        <p:spPr>
          <a:xfrm>
            <a:off x="5346375" y="537025"/>
            <a:ext cx="3401100" cy="41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solidFill>
                  <a:schemeClr val="dk2"/>
                </a:solidFill>
                <a:latin typeface="Calibri"/>
                <a:ea typeface="Calibri"/>
                <a:cs typeface="Calibri"/>
                <a:sym typeface="Calibri"/>
              </a:rPr>
              <a:t>Analyzing the graph from this slide reveals fluctuations in temperature and humidity during different activities in an Indian household:</a:t>
            </a:r>
            <a:endParaRPr sz="1300">
              <a:solidFill>
                <a:schemeClr val="dk2"/>
              </a:solidFill>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lang="en" sz="1300">
                <a:solidFill>
                  <a:schemeClr val="dk2"/>
                </a:solidFill>
                <a:latin typeface="Calibri"/>
                <a:ea typeface="Calibri"/>
                <a:cs typeface="Calibri"/>
                <a:sym typeface="Calibri"/>
              </a:rPr>
              <a:t>Morning wake up shows a temperature drop and humidity rise.</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Daytime and cleaning exhibit rising temperature and declining humidity.</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Pooja and cooking result in a temperature hike with minimal humidity change.</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Opening windows leads to decreased humidity and maintained temperature.</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Nighttime sees a temperature decrease and a slight humidity rise.</a:t>
            </a:r>
            <a:endParaRPr sz="1300">
              <a:solidFill>
                <a:schemeClr val="dk2"/>
              </a:solidFill>
              <a:latin typeface="Calibri"/>
              <a:ea typeface="Calibri"/>
              <a:cs typeface="Calibri"/>
              <a:sym typeface="Calibri"/>
            </a:endParaRPr>
          </a:p>
        </p:txBody>
      </p:sp>
      <p:sp>
        <p:nvSpPr>
          <p:cNvPr id="360" name="Google Shape;360;p34"/>
          <p:cNvSpPr/>
          <p:nvPr/>
        </p:nvSpPr>
        <p:spPr>
          <a:xfrm>
            <a:off x="562700" y="2671175"/>
            <a:ext cx="4783800" cy="140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61" name="Google Shape;361;p34"/>
          <p:cNvPicPr preferRelativeResize="0"/>
          <p:nvPr/>
        </p:nvPicPr>
        <p:blipFill rotWithShape="1">
          <a:blip r:embed="rId4">
            <a:alphaModFix/>
          </a:blip>
          <a:srcRect b="3670" l="0" r="0" t="-3669"/>
          <a:stretch/>
        </p:blipFill>
        <p:spPr>
          <a:xfrm>
            <a:off x="463275" y="2772900"/>
            <a:ext cx="4578126" cy="1836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35"/>
          <p:cNvSpPr txBox="1"/>
          <p:nvPr>
            <p:ph type="title"/>
          </p:nvPr>
        </p:nvSpPr>
        <p:spPr>
          <a:xfrm>
            <a:off x="225300"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ANALYSIS</a:t>
            </a:r>
            <a:endParaRPr/>
          </a:p>
        </p:txBody>
      </p:sp>
      <p:sp>
        <p:nvSpPr>
          <p:cNvPr id="368" name="Google Shape;368;p35"/>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a:p>
        </p:txBody>
      </p:sp>
      <p:pic>
        <p:nvPicPr>
          <p:cNvPr id="369" name="Google Shape;369;p35"/>
          <p:cNvPicPr preferRelativeResize="0"/>
          <p:nvPr/>
        </p:nvPicPr>
        <p:blipFill>
          <a:blip r:embed="rId3">
            <a:alphaModFix/>
          </a:blip>
          <a:stretch>
            <a:fillRect/>
          </a:stretch>
        </p:blipFill>
        <p:spPr>
          <a:xfrm>
            <a:off x="286425" y="924750"/>
            <a:ext cx="5844525" cy="3678575"/>
          </a:xfrm>
          <a:prstGeom prst="rect">
            <a:avLst/>
          </a:prstGeom>
          <a:noFill/>
          <a:ln>
            <a:noFill/>
          </a:ln>
        </p:spPr>
      </p:pic>
      <p:sp>
        <p:nvSpPr>
          <p:cNvPr id="370" name="Google Shape;370;p35"/>
          <p:cNvSpPr txBox="1"/>
          <p:nvPr/>
        </p:nvSpPr>
        <p:spPr>
          <a:xfrm>
            <a:off x="5752125" y="525100"/>
            <a:ext cx="3031200" cy="3926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sz="1300">
                <a:solidFill>
                  <a:schemeClr val="dk2"/>
                </a:solidFill>
                <a:latin typeface="Calibri"/>
                <a:ea typeface="Calibri"/>
                <a:cs typeface="Calibri"/>
                <a:sym typeface="Calibri"/>
              </a:rPr>
              <a:t>Analyzing the PM10 and PM2.5 graph indicates minimal pollution during sleep.</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Upon waking and engaging in morning activities and cleaning, pollution levels gradually rise, spiking notably during cleaning due to dust particles.</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AC usage maintains low PM10 and PM2.5 readings.</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During puja and cooking, a slight increase in PM10, with a similar trend during dinner cooking.</a:t>
            </a:r>
            <a:endParaRPr sz="1300">
              <a:solidFill>
                <a:schemeClr val="dk2"/>
              </a:solidFill>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300">
                <a:solidFill>
                  <a:schemeClr val="dk2"/>
                </a:solidFill>
                <a:latin typeface="Calibri"/>
                <a:ea typeface="Calibri"/>
                <a:cs typeface="Calibri"/>
                <a:sym typeface="Calibri"/>
              </a:rPr>
              <a:t>Levels decrease during less activity and moderately increase during relaxation at night.</a:t>
            </a:r>
            <a:endParaRPr sz="1300">
              <a:solidFill>
                <a:schemeClr val="dk2"/>
              </a:solidFill>
              <a:latin typeface="Calibri"/>
              <a:ea typeface="Calibri"/>
              <a:cs typeface="Calibri"/>
              <a:sym typeface="Calibri"/>
            </a:endParaRPr>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36"/>
          <p:cNvSpPr txBox="1"/>
          <p:nvPr>
            <p:ph type="title"/>
          </p:nvPr>
        </p:nvSpPr>
        <p:spPr>
          <a:xfrm>
            <a:off x="225300"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000000"/>
                </a:solidFill>
                <a:latin typeface="Maven Pro"/>
                <a:ea typeface="Maven Pro"/>
                <a:cs typeface="Maven Pro"/>
                <a:sym typeface="Maven Pro"/>
              </a:rPr>
              <a:t>OBSERVATIONS</a:t>
            </a:r>
            <a:endParaRPr b="1">
              <a:solidFill>
                <a:srgbClr val="000000"/>
              </a:solidFill>
            </a:endParaRPr>
          </a:p>
        </p:txBody>
      </p:sp>
      <p:sp>
        <p:nvSpPr>
          <p:cNvPr id="377" name="Google Shape;377;p36"/>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a:p>
        </p:txBody>
      </p:sp>
      <p:sp>
        <p:nvSpPr>
          <p:cNvPr id="378" name="Google Shape;378;p36"/>
          <p:cNvSpPr txBox="1"/>
          <p:nvPr/>
        </p:nvSpPr>
        <p:spPr>
          <a:xfrm>
            <a:off x="494575" y="644425"/>
            <a:ext cx="4541400" cy="3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rPr b="1" lang="en" sz="2000">
                <a:highlight>
                  <a:schemeClr val="dk1"/>
                </a:highlight>
              </a:rPr>
              <a:t>Diwali</a:t>
            </a:r>
            <a:endParaRPr b="1" sz="2000">
              <a:highlight>
                <a:schemeClr val="dk1"/>
              </a:highlight>
            </a:endParaRPr>
          </a:p>
          <a:p>
            <a:pPr indent="-304800" lvl="0" marL="457200" rtl="0" algn="l">
              <a:lnSpc>
                <a:spcPct val="115000"/>
              </a:lnSpc>
              <a:spcBef>
                <a:spcPts val="1200"/>
              </a:spcBef>
              <a:spcAft>
                <a:spcPts val="0"/>
              </a:spcAft>
              <a:buSzPts val="1200"/>
              <a:buChar char="●"/>
            </a:pPr>
            <a:r>
              <a:rPr b="1" lang="en" sz="1600">
                <a:highlight>
                  <a:schemeClr val="dk1"/>
                </a:highlight>
              </a:rPr>
              <a:t>During Diwali, due to the bursting of crackers, there was a noticeable surge in pollution levels.</a:t>
            </a:r>
            <a:endParaRPr b="1" sz="1600">
              <a:highlight>
                <a:schemeClr val="dk1"/>
              </a:highlight>
            </a:endParaRPr>
          </a:p>
          <a:p>
            <a:pPr indent="-304800" lvl="0" marL="457200" rtl="0" algn="l">
              <a:lnSpc>
                <a:spcPct val="115000"/>
              </a:lnSpc>
              <a:spcBef>
                <a:spcPts val="0"/>
              </a:spcBef>
              <a:spcAft>
                <a:spcPts val="0"/>
              </a:spcAft>
              <a:buSzPts val="1200"/>
              <a:buChar char="●"/>
            </a:pPr>
            <a:r>
              <a:rPr b="1" lang="en" sz="1600">
                <a:highlight>
                  <a:schemeClr val="dk1"/>
                </a:highlight>
              </a:rPr>
              <a:t>This increase in pollution levels was evident in the higher concentrations of particulate matter, with PM2.5 registering at 231.57 and PM10 at 579.73.</a:t>
            </a:r>
            <a:endParaRPr b="1" sz="1600">
              <a:highlight>
                <a:schemeClr val="dk1"/>
              </a:highlight>
            </a:endParaRPr>
          </a:p>
          <a:p>
            <a:pPr indent="-304800" lvl="0" marL="457200" rtl="0" algn="l">
              <a:lnSpc>
                <a:spcPct val="115000"/>
              </a:lnSpc>
              <a:spcBef>
                <a:spcPts val="0"/>
              </a:spcBef>
              <a:spcAft>
                <a:spcPts val="0"/>
              </a:spcAft>
              <a:buSzPts val="1200"/>
              <a:buChar char="●"/>
            </a:pPr>
            <a:r>
              <a:rPr b="1" lang="en" sz="1600">
                <a:highlight>
                  <a:schemeClr val="dk1"/>
                </a:highlight>
              </a:rPr>
              <a:t>The festive activities contributed to a rise in humidity, recorded at 66.43%, and a temperature increase to 27.99°C</a:t>
            </a:r>
            <a:endParaRPr b="1" sz="1600">
              <a:highlight>
                <a:schemeClr val="dk1"/>
              </a:highlight>
            </a:endParaRPr>
          </a:p>
          <a:p>
            <a:pPr indent="0" lvl="0" marL="457200" rtl="0" algn="l">
              <a:lnSpc>
                <a:spcPct val="115000"/>
              </a:lnSpc>
              <a:spcBef>
                <a:spcPts val="1200"/>
              </a:spcBef>
              <a:spcAft>
                <a:spcPts val="0"/>
              </a:spcAft>
              <a:buNone/>
            </a:pPr>
            <a:r>
              <a:t/>
            </a:r>
            <a:endParaRPr b="1" sz="1500">
              <a:solidFill>
                <a:srgbClr val="424242"/>
              </a:solidFill>
              <a:highlight>
                <a:schemeClr val="dk1"/>
              </a:highlight>
            </a:endParaRPr>
          </a:p>
          <a:p>
            <a:pPr indent="0" lvl="0" marL="0" rtl="0" algn="l">
              <a:spcBef>
                <a:spcPts val="120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a:p>
            <a:pPr indent="0" lvl="0" marL="0" rtl="0" algn="l">
              <a:spcBef>
                <a:spcPts val="0"/>
              </a:spcBef>
              <a:spcAft>
                <a:spcPts val="0"/>
              </a:spcAft>
              <a:buNone/>
            </a:pPr>
            <a:r>
              <a:t/>
            </a:r>
            <a:endParaRPr sz="1500">
              <a:solidFill>
                <a:srgbClr val="424242"/>
              </a:solidFill>
              <a:highlight>
                <a:schemeClr val="dk1"/>
              </a:highlight>
            </a:endParaRPr>
          </a:p>
        </p:txBody>
      </p:sp>
      <p:pic>
        <p:nvPicPr>
          <p:cNvPr id="379" name="Google Shape;379;p36"/>
          <p:cNvPicPr preferRelativeResize="0"/>
          <p:nvPr/>
        </p:nvPicPr>
        <p:blipFill rotWithShape="1">
          <a:blip r:embed="rId3">
            <a:alphaModFix amt="41000"/>
          </a:blip>
          <a:srcRect b="0" l="0" r="0" t="0"/>
          <a:stretch/>
        </p:blipFill>
        <p:spPr>
          <a:xfrm>
            <a:off x="225300" y="219200"/>
            <a:ext cx="8714125" cy="4705100"/>
          </a:xfrm>
          <a:prstGeom prst="rect">
            <a:avLst/>
          </a:prstGeom>
          <a:noFill/>
          <a:ln>
            <a:noFill/>
          </a:ln>
        </p:spPr>
      </p:pic>
      <p:pic>
        <p:nvPicPr>
          <p:cNvPr id="380" name="Google Shape;380;p36"/>
          <p:cNvPicPr preferRelativeResize="0"/>
          <p:nvPr/>
        </p:nvPicPr>
        <p:blipFill>
          <a:blip r:embed="rId4">
            <a:alphaModFix/>
          </a:blip>
          <a:stretch>
            <a:fillRect/>
          </a:stretch>
        </p:blipFill>
        <p:spPr>
          <a:xfrm>
            <a:off x="5266600" y="885625"/>
            <a:ext cx="3445125" cy="344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37"/>
          <p:cNvSpPr txBox="1"/>
          <p:nvPr>
            <p:ph type="title"/>
          </p:nvPr>
        </p:nvSpPr>
        <p:spPr>
          <a:xfrm>
            <a:off x="225300"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000000"/>
                </a:solidFill>
                <a:latin typeface="Maven Pro"/>
                <a:ea typeface="Maven Pro"/>
                <a:cs typeface="Maven Pro"/>
                <a:sym typeface="Maven Pro"/>
              </a:rPr>
              <a:t>OBSERVATIONS</a:t>
            </a:r>
            <a:endParaRPr b="1">
              <a:solidFill>
                <a:srgbClr val="000000"/>
              </a:solidFill>
            </a:endParaRPr>
          </a:p>
        </p:txBody>
      </p:sp>
      <p:sp>
        <p:nvSpPr>
          <p:cNvPr id="387" name="Google Shape;387;p37"/>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a:p>
        </p:txBody>
      </p:sp>
      <p:pic>
        <p:nvPicPr>
          <p:cNvPr id="388" name="Google Shape;388;p37"/>
          <p:cNvPicPr preferRelativeResize="0"/>
          <p:nvPr/>
        </p:nvPicPr>
        <p:blipFill>
          <a:blip r:embed="rId3">
            <a:alphaModFix/>
          </a:blip>
          <a:stretch>
            <a:fillRect/>
          </a:stretch>
        </p:blipFill>
        <p:spPr>
          <a:xfrm>
            <a:off x="1169525" y="673450"/>
            <a:ext cx="6420425" cy="3870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38"/>
          <p:cNvSpPr txBox="1"/>
          <p:nvPr>
            <p:ph type="title"/>
          </p:nvPr>
        </p:nvSpPr>
        <p:spPr>
          <a:xfrm>
            <a:off x="225300" y="20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OBSERVATIONS</a:t>
            </a:r>
            <a:endParaRPr/>
          </a:p>
        </p:txBody>
      </p:sp>
      <p:sp>
        <p:nvSpPr>
          <p:cNvPr id="395" name="Google Shape;395;p38"/>
          <p:cNvSpPr txBox="1"/>
          <p:nvPr/>
        </p:nvSpPr>
        <p:spPr>
          <a:xfrm>
            <a:off x="7836600" y="-72300"/>
            <a:ext cx="11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a:p>
        </p:txBody>
      </p:sp>
      <p:pic>
        <p:nvPicPr>
          <p:cNvPr id="396" name="Google Shape;396;p38"/>
          <p:cNvPicPr preferRelativeResize="0"/>
          <p:nvPr/>
        </p:nvPicPr>
        <p:blipFill>
          <a:blip r:embed="rId3">
            <a:alphaModFix/>
          </a:blip>
          <a:stretch>
            <a:fillRect/>
          </a:stretch>
        </p:blipFill>
        <p:spPr>
          <a:xfrm>
            <a:off x="5088775" y="1188720"/>
            <a:ext cx="3551351" cy="1668425"/>
          </a:xfrm>
          <a:prstGeom prst="rect">
            <a:avLst/>
          </a:prstGeom>
          <a:noFill/>
          <a:ln>
            <a:noFill/>
          </a:ln>
          <a:effectLst>
            <a:outerShdw blurRad="442913" rotWithShape="0" algn="bl" dir="3180000" dist="257175">
              <a:srgbClr val="000000">
                <a:alpha val="8000"/>
              </a:srgbClr>
            </a:outerShdw>
            <a:reflection blurRad="0" dir="5400000" dist="200025" endA="0" endPos="69000" fadeDir="5400012" kx="0" rotWithShape="0" algn="bl" stA="54000" stPos="0" sy="-100000" ky="0"/>
          </a:effectLst>
        </p:spPr>
      </p:pic>
      <p:sp>
        <p:nvSpPr>
          <p:cNvPr id="397" name="Google Shape;397;p38"/>
          <p:cNvSpPr txBox="1"/>
          <p:nvPr/>
        </p:nvSpPr>
        <p:spPr>
          <a:xfrm>
            <a:off x="363300" y="372150"/>
            <a:ext cx="5125800" cy="4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424242"/>
              </a:solidFill>
              <a:highlight>
                <a:schemeClr val="dk1"/>
              </a:highlight>
            </a:endParaRPr>
          </a:p>
          <a:p>
            <a:pPr indent="-323850" lvl="0" marL="457200" rtl="0" algn="l">
              <a:lnSpc>
                <a:spcPct val="100000"/>
              </a:lnSpc>
              <a:spcBef>
                <a:spcPts val="1200"/>
              </a:spcBef>
              <a:spcAft>
                <a:spcPts val="0"/>
              </a:spcAft>
              <a:buClr>
                <a:srgbClr val="424242"/>
              </a:buClr>
              <a:buSzPts val="1500"/>
              <a:buAutoNum type="arabicPeriod"/>
            </a:pPr>
            <a:r>
              <a:rPr b="1" lang="en" sz="1500" u="sng">
                <a:solidFill>
                  <a:srgbClr val="424242"/>
                </a:solidFill>
                <a:highlight>
                  <a:schemeClr val="dk1"/>
                </a:highlight>
              </a:rPr>
              <a:t>Cleaning</a:t>
            </a:r>
            <a:endParaRPr b="1" sz="1500" u="sng">
              <a:solidFill>
                <a:srgbClr val="424242"/>
              </a:solidFill>
              <a:highlight>
                <a:schemeClr val="dk1"/>
              </a:highlight>
            </a:endParaRPr>
          </a:p>
          <a:p>
            <a:pPr indent="0" lvl="0" marL="457200" rtl="0" algn="l">
              <a:lnSpc>
                <a:spcPct val="100000"/>
              </a:lnSpc>
              <a:spcBef>
                <a:spcPts val="1200"/>
              </a:spcBef>
              <a:spcAft>
                <a:spcPts val="0"/>
              </a:spcAft>
              <a:buNone/>
            </a:pPr>
            <a:r>
              <a:rPr b="1" lang="en" sz="1300">
                <a:solidFill>
                  <a:srgbClr val="424242"/>
                </a:solidFill>
                <a:highlight>
                  <a:schemeClr val="dk1"/>
                </a:highlight>
              </a:rPr>
              <a:t>While cleaning, we noticed a rise in PM2.5 and PM10 </a:t>
            </a:r>
            <a:endParaRPr b="1" sz="1300">
              <a:solidFill>
                <a:srgbClr val="424242"/>
              </a:solidFill>
              <a:highlight>
                <a:schemeClr val="dk1"/>
              </a:highlight>
            </a:endParaRPr>
          </a:p>
          <a:p>
            <a:pPr indent="0" lvl="0" marL="457200" rtl="0" algn="l">
              <a:lnSpc>
                <a:spcPct val="100000"/>
              </a:lnSpc>
              <a:spcBef>
                <a:spcPts val="1200"/>
              </a:spcBef>
              <a:spcAft>
                <a:spcPts val="0"/>
              </a:spcAft>
              <a:buNone/>
            </a:pPr>
            <a:r>
              <a:rPr b="1" lang="en" sz="1300">
                <a:solidFill>
                  <a:srgbClr val="424242"/>
                </a:solidFill>
                <a:highlight>
                  <a:schemeClr val="dk1"/>
                </a:highlight>
              </a:rPr>
              <a:t>levels. This increase is likely due to the disturbance of settled dust, use of cleaning agents, and mechanical actions involved in the cleaning process.</a:t>
            </a:r>
            <a:endParaRPr b="1" sz="1300">
              <a:solidFill>
                <a:srgbClr val="424242"/>
              </a:solidFill>
              <a:highlight>
                <a:schemeClr val="dk1"/>
              </a:highlight>
            </a:endParaRPr>
          </a:p>
          <a:p>
            <a:pPr indent="-311150" lvl="0" marL="457200" rtl="0" algn="l">
              <a:lnSpc>
                <a:spcPct val="115000"/>
              </a:lnSpc>
              <a:spcBef>
                <a:spcPts val="1200"/>
              </a:spcBef>
              <a:spcAft>
                <a:spcPts val="0"/>
              </a:spcAft>
              <a:buClr>
                <a:srgbClr val="424242"/>
              </a:buClr>
              <a:buSzPts val="1300"/>
              <a:buAutoNum type="arabicPeriod"/>
            </a:pPr>
            <a:r>
              <a:rPr b="1" lang="en" sz="1300" u="sng">
                <a:solidFill>
                  <a:srgbClr val="424242"/>
                </a:solidFill>
                <a:highlight>
                  <a:schemeClr val="dk1"/>
                </a:highlight>
              </a:rPr>
              <a:t>Boiling</a:t>
            </a:r>
            <a:endParaRPr b="1" sz="1300" u="sng">
              <a:solidFill>
                <a:srgbClr val="424242"/>
              </a:solidFill>
              <a:highlight>
                <a:schemeClr val="dk1"/>
              </a:highlight>
            </a:endParaRPr>
          </a:p>
          <a:p>
            <a:pPr indent="0" lvl="0" marL="457200" rtl="0" algn="l">
              <a:lnSpc>
                <a:spcPct val="115000"/>
              </a:lnSpc>
              <a:spcBef>
                <a:spcPts val="1200"/>
              </a:spcBef>
              <a:spcAft>
                <a:spcPts val="0"/>
              </a:spcAft>
              <a:buNone/>
            </a:pPr>
            <a:r>
              <a:rPr b="1" lang="en" sz="1300">
                <a:solidFill>
                  <a:srgbClr val="424242"/>
                </a:solidFill>
                <a:highlight>
                  <a:schemeClr val="dk1"/>
                </a:highlight>
              </a:rPr>
              <a:t>Boiling activities result in a simultaneous elevation of temperature and humidity levels, noticeable during the process.</a:t>
            </a:r>
            <a:endParaRPr b="1" sz="1300">
              <a:solidFill>
                <a:srgbClr val="424242"/>
              </a:solidFill>
              <a:highlight>
                <a:schemeClr val="dk1"/>
              </a:highlight>
            </a:endParaRPr>
          </a:p>
          <a:p>
            <a:pPr indent="-311150" lvl="0" marL="457200" rtl="0" algn="l">
              <a:lnSpc>
                <a:spcPct val="115000"/>
              </a:lnSpc>
              <a:spcBef>
                <a:spcPts val="1200"/>
              </a:spcBef>
              <a:spcAft>
                <a:spcPts val="0"/>
              </a:spcAft>
              <a:buClr>
                <a:srgbClr val="424242"/>
              </a:buClr>
              <a:buSzPts val="1300"/>
              <a:buAutoNum type="arabicPeriod"/>
            </a:pPr>
            <a:r>
              <a:rPr b="1" lang="en" sz="1300" u="sng">
                <a:solidFill>
                  <a:srgbClr val="424242"/>
                </a:solidFill>
                <a:highlight>
                  <a:schemeClr val="dk1"/>
                </a:highlight>
              </a:rPr>
              <a:t>Incense Stick</a:t>
            </a:r>
            <a:endParaRPr b="1" sz="1300" u="sng">
              <a:solidFill>
                <a:srgbClr val="424242"/>
              </a:solidFill>
              <a:highlight>
                <a:schemeClr val="dk1"/>
              </a:highlight>
            </a:endParaRPr>
          </a:p>
          <a:p>
            <a:pPr indent="0" lvl="0" marL="457200" rtl="0" algn="l">
              <a:lnSpc>
                <a:spcPct val="115000"/>
              </a:lnSpc>
              <a:spcBef>
                <a:spcPts val="1200"/>
              </a:spcBef>
              <a:spcAft>
                <a:spcPts val="0"/>
              </a:spcAft>
              <a:buNone/>
            </a:pPr>
            <a:r>
              <a:rPr b="1" lang="en" sz="1300">
                <a:solidFill>
                  <a:srgbClr val="424242"/>
                </a:solidFill>
                <a:highlight>
                  <a:schemeClr val="dk1"/>
                </a:highlight>
              </a:rPr>
              <a:t>The burning of incense sticks contributes to an escalation in PM2.5 and PM10 levels, influencing air quality during their combustion.</a:t>
            </a:r>
            <a:endParaRPr b="1" sz="1300">
              <a:solidFill>
                <a:srgbClr val="424242"/>
              </a:solidFill>
              <a:highlight>
                <a:schemeClr val="dk1"/>
              </a:highlight>
            </a:endParaRPr>
          </a:p>
          <a:p>
            <a:pPr indent="0" lvl="0" marL="0" rtl="0" algn="l">
              <a:lnSpc>
                <a:spcPct val="115000"/>
              </a:lnSpc>
              <a:spcBef>
                <a:spcPts val="1200"/>
              </a:spcBef>
              <a:spcAft>
                <a:spcPts val="0"/>
              </a:spcAft>
              <a:buNone/>
            </a:pPr>
            <a:r>
              <a:t/>
            </a:r>
            <a:endParaRPr b="1" sz="1300">
              <a:solidFill>
                <a:srgbClr val="424242"/>
              </a:solidFill>
              <a:highlight>
                <a:schemeClr val="dk1"/>
              </a:highlight>
            </a:endParaRPr>
          </a:p>
          <a:p>
            <a:pPr indent="0" lvl="0" marL="0" rtl="0" algn="l">
              <a:spcBef>
                <a:spcPts val="1200"/>
              </a:spcBef>
              <a:spcAft>
                <a:spcPts val="0"/>
              </a:spcAft>
              <a:buNone/>
            </a:pPr>
            <a:r>
              <a:t/>
            </a:r>
            <a:endParaRPr sz="1200">
              <a:solidFill>
                <a:srgbClr val="424242"/>
              </a:solidFill>
              <a:highlight>
                <a:schemeClr val="dk1"/>
              </a:highlight>
            </a:endParaRPr>
          </a:p>
          <a:p>
            <a:pPr indent="0" lvl="0" marL="0" rtl="0" algn="l">
              <a:spcBef>
                <a:spcPts val="0"/>
              </a:spcBef>
              <a:spcAft>
                <a:spcPts val="0"/>
              </a:spcAft>
              <a:buNone/>
            </a:pPr>
            <a:r>
              <a:t/>
            </a:r>
            <a:endParaRPr sz="1200">
              <a:solidFill>
                <a:srgbClr val="424242"/>
              </a:solidFill>
              <a:highlight>
                <a:schemeClr val="dk1"/>
              </a:highlight>
            </a:endParaRPr>
          </a:p>
          <a:p>
            <a:pPr indent="0" lvl="0" marL="0" rtl="0" algn="l">
              <a:spcBef>
                <a:spcPts val="0"/>
              </a:spcBef>
              <a:spcAft>
                <a:spcPts val="0"/>
              </a:spcAft>
              <a:buNone/>
            </a:pPr>
            <a:r>
              <a:t/>
            </a:r>
            <a:endParaRPr sz="1200">
              <a:solidFill>
                <a:srgbClr val="424242"/>
              </a:solidFill>
              <a:highlight>
                <a:schemeClr val="dk1"/>
              </a:highlight>
            </a:endParaRPr>
          </a:p>
          <a:p>
            <a:pPr indent="0" lvl="0" marL="0" rtl="0" algn="l">
              <a:spcBef>
                <a:spcPts val="0"/>
              </a:spcBef>
              <a:spcAft>
                <a:spcPts val="0"/>
              </a:spcAft>
              <a:buNone/>
            </a:pPr>
            <a:r>
              <a:t/>
            </a:r>
            <a:endParaRPr sz="1200">
              <a:solidFill>
                <a:srgbClr val="424242"/>
              </a:solidFill>
              <a:highlight>
                <a:schemeClr val="dk1"/>
              </a:highlight>
            </a:endParaRPr>
          </a:p>
          <a:p>
            <a:pPr indent="0" lvl="0" marL="0" rtl="0" algn="l">
              <a:spcBef>
                <a:spcPts val="0"/>
              </a:spcBef>
              <a:spcAft>
                <a:spcPts val="0"/>
              </a:spcAft>
              <a:buNone/>
            </a:pPr>
            <a:r>
              <a:t/>
            </a:r>
            <a:endParaRPr sz="1200">
              <a:solidFill>
                <a:srgbClr val="424242"/>
              </a:solidFill>
              <a:highlight>
                <a:schemeClr val="dk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03" name="Google Shape;403;p39"/>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p:txBody>
      </p:sp>
      <p:sp>
        <p:nvSpPr>
          <p:cNvPr id="404" name="Google Shape;404;p39"/>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DASHBOARD</a:t>
            </a:r>
            <a:endParaRPr/>
          </a:p>
        </p:txBody>
      </p:sp>
      <p:pic>
        <p:nvPicPr>
          <p:cNvPr id="405" name="Google Shape;405;p39"/>
          <p:cNvPicPr preferRelativeResize="0"/>
          <p:nvPr/>
        </p:nvPicPr>
        <p:blipFill>
          <a:blip r:embed="rId3">
            <a:alphaModFix/>
          </a:blip>
          <a:stretch>
            <a:fillRect/>
          </a:stretch>
        </p:blipFill>
        <p:spPr>
          <a:xfrm>
            <a:off x="584750" y="954700"/>
            <a:ext cx="7263852" cy="3588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0"/>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DASHBOARD</a:t>
            </a:r>
            <a:endParaRPr/>
          </a:p>
        </p:txBody>
      </p:sp>
      <p:sp>
        <p:nvSpPr>
          <p:cNvPr id="411" name="Google Shape;411;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12" name="Google Shape;412;p40"/>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p:txBody>
      </p:sp>
      <p:pic>
        <p:nvPicPr>
          <p:cNvPr id="413" name="Google Shape;413;p40"/>
          <p:cNvPicPr preferRelativeResize="0"/>
          <p:nvPr/>
        </p:nvPicPr>
        <p:blipFill>
          <a:blip r:embed="rId3">
            <a:alphaModFix/>
          </a:blip>
          <a:stretch>
            <a:fillRect/>
          </a:stretch>
        </p:blipFill>
        <p:spPr>
          <a:xfrm>
            <a:off x="986975" y="911225"/>
            <a:ext cx="6340400" cy="363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19" name="Google Shape;419;p41"/>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p:txBody>
      </p:sp>
      <p:sp>
        <p:nvSpPr>
          <p:cNvPr id="420" name="Google Shape;420;p41"/>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DASHBOARD</a:t>
            </a:r>
            <a:endParaRPr/>
          </a:p>
        </p:txBody>
      </p:sp>
      <p:pic>
        <p:nvPicPr>
          <p:cNvPr id="421" name="Google Shape;421;p41"/>
          <p:cNvPicPr preferRelativeResize="0"/>
          <p:nvPr/>
        </p:nvPicPr>
        <p:blipFill>
          <a:blip r:embed="rId3">
            <a:alphaModFix/>
          </a:blip>
          <a:stretch>
            <a:fillRect/>
          </a:stretch>
        </p:blipFill>
        <p:spPr>
          <a:xfrm>
            <a:off x="1097925" y="911225"/>
            <a:ext cx="6750676" cy="363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257500" y="259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FLOWCHART</a:t>
            </a:r>
            <a:endParaRPr/>
          </a:p>
        </p:txBody>
      </p:sp>
      <p:sp>
        <p:nvSpPr>
          <p:cNvPr id="147" name="Google Shape;147;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148" name="Google Shape;148;p15"/>
          <p:cNvSpPr txBox="1"/>
          <p:nvPr/>
        </p:nvSpPr>
        <p:spPr>
          <a:xfrm>
            <a:off x="7763200" y="-90250"/>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03/11/2023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149" name="Google Shape;149;p15"/>
          <p:cNvSpPr/>
          <p:nvPr/>
        </p:nvSpPr>
        <p:spPr>
          <a:xfrm>
            <a:off x="257500" y="982550"/>
            <a:ext cx="1768800" cy="1131900"/>
          </a:xfrm>
          <a:prstGeom prst="roundRect">
            <a:avLst>
              <a:gd fmla="val 16667" name="adj"/>
            </a:avLst>
          </a:prstGeom>
          <a:solidFill>
            <a:srgbClr val="B4A7D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PM2.5</a:t>
            </a:r>
            <a:endParaRPr b="1"/>
          </a:p>
        </p:txBody>
      </p:sp>
      <p:sp>
        <p:nvSpPr>
          <p:cNvPr id="150" name="Google Shape;150;p15"/>
          <p:cNvSpPr/>
          <p:nvPr/>
        </p:nvSpPr>
        <p:spPr>
          <a:xfrm>
            <a:off x="257500" y="2365150"/>
            <a:ext cx="1768800" cy="1131900"/>
          </a:xfrm>
          <a:prstGeom prst="roundRect">
            <a:avLst>
              <a:gd fmla="val 16667" name="adj"/>
            </a:avLst>
          </a:prstGeom>
          <a:solidFill>
            <a:srgbClr val="B4A7D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PM10</a:t>
            </a:r>
            <a:endParaRPr b="1"/>
          </a:p>
        </p:txBody>
      </p:sp>
      <p:sp>
        <p:nvSpPr>
          <p:cNvPr id="151" name="Google Shape;151;p15"/>
          <p:cNvSpPr/>
          <p:nvPr/>
        </p:nvSpPr>
        <p:spPr>
          <a:xfrm>
            <a:off x="2532875" y="2379250"/>
            <a:ext cx="1341900" cy="1103700"/>
          </a:xfrm>
          <a:prstGeom prst="roundRect">
            <a:avLst>
              <a:gd fmla="val 16667" name="adj"/>
            </a:avLst>
          </a:prstGeom>
          <a:solidFill>
            <a:srgbClr val="FFD96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ESP32</a:t>
            </a:r>
            <a:endParaRPr b="1"/>
          </a:p>
        </p:txBody>
      </p:sp>
      <p:sp>
        <p:nvSpPr>
          <p:cNvPr id="152" name="Google Shape;152;p15"/>
          <p:cNvSpPr/>
          <p:nvPr/>
        </p:nvSpPr>
        <p:spPr>
          <a:xfrm>
            <a:off x="257500" y="3654575"/>
            <a:ext cx="1768800" cy="1131900"/>
          </a:xfrm>
          <a:prstGeom prst="roundRect">
            <a:avLst>
              <a:gd fmla="val 16667" name="adj"/>
            </a:avLst>
          </a:prstGeom>
          <a:solidFill>
            <a:srgbClr val="B4A7D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AHT SENSOR</a:t>
            </a:r>
            <a:endParaRPr b="1"/>
          </a:p>
        </p:txBody>
      </p:sp>
      <p:sp>
        <p:nvSpPr>
          <p:cNvPr id="153" name="Google Shape;153;p15"/>
          <p:cNvSpPr/>
          <p:nvPr/>
        </p:nvSpPr>
        <p:spPr>
          <a:xfrm rot="5400000">
            <a:off x="2228200" y="1170562"/>
            <a:ext cx="848400" cy="1252200"/>
          </a:xfrm>
          <a:prstGeom prst="bentArrow">
            <a:avLst>
              <a:gd fmla="val 25000" name="adj1"/>
              <a:gd fmla="val 25000" name="adj2"/>
              <a:gd fmla="val 25000" name="adj3"/>
              <a:gd fmla="val 43750" name="adj4"/>
            </a:avLst>
          </a:prstGeom>
          <a:solidFill>
            <a:srgbClr val="EAD1D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rot="5400000">
            <a:off x="2334425" y="3330325"/>
            <a:ext cx="962100" cy="1464600"/>
          </a:xfrm>
          <a:prstGeom prst="bentArrow">
            <a:avLst>
              <a:gd fmla="val 25000" name="adj1"/>
              <a:gd fmla="val 25000" name="adj2"/>
              <a:gd fmla="val 25000" name="adj3"/>
              <a:gd fmla="val 34352" name="adj4"/>
            </a:avLst>
          </a:prstGeom>
          <a:solidFill>
            <a:srgbClr val="EAD1D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2083163" y="2803888"/>
            <a:ext cx="481200" cy="254400"/>
          </a:xfrm>
          <a:prstGeom prst="rightArrow">
            <a:avLst>
              <a:gd fmla="val 50000" name="adj1"/>
              <a:gd fmla="val 50000" name="adj2"/>
            </a:avLst>
          </a:prstGeom>
          <a:solidFill>
            <a:srgbClr val="EAD1D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4038063" y="996675"/>
            <a:ext cx="1701900" cy="1103700"/>
          </a:xfrm>
          <a:prstGeom prst="roundRect">
            <a:avLst>
              <a:gd fmla="val 16667" name="adj"/>
            </a:avLst>
          </a:prstGeom>
          <a:solidFill>
            <a:srgbClr val="D5A6BD"/>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THINGSPEAK</a:t>
            </a:r>
            <a:endParaRPr/>
          </a:p>
        </p:txBody>
      </p:sp>
      <p:sp>
        <p:nvSpPr>
          <p:cNvPr id="157" name="Google Shape;157;p15"/>
          <p:cNvSpPr/>
          <p:nvPr/>
        </p:nvSpPr>
        <p:spPr>
          <a:xfrm>
            <a:off x="6731825" y="996663"/>
            <a:ext cx="1701900" cy="1103700"/>
          </a:xfrm>
          <a:prstGeom prst="roundRect">
            <a:avLst>
              <a:gd fmla="val 16667" name="adj"/>
            </a:avLst>
          </a:prstGeom>
          <a:solidFill>
            <a:srgbClr val="93C47D"/>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DATABASE</a:t>
            </a:r>
            <a:endParaRPr/>
          </a:p>
        </p:txBody>
      </p:sp>
      <p:sp>
        <p:nvSpPr>
          <p:cNvPr id="158" name="Google Shape;158;p15"/>
          <p:cNvSpPr/>
          <p:nvPr/>
        </p:nvSpPr>
        <p:spPr>
          <a:xfrm>
            <a:off x="5798050" y="1315625"/>
            <a:ext cx="875700" cy="297300"/>
          </a:xfrm>
          <a:prstGeom prst="rightArrow">
            <a:avLst>
              <a:gd fmla="val 50000" name="adj1"/>
              <a:gd fmla="val 50000" name="adj2"/>
            </a:avLst>
          </a:prstGeom>
          <a:solidFill>
            <a:srgbClr val="EAD1D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3315688" y="1315600"/>
            <a:ext cx="685200" cy="962100"/>
          </a:xfrm>
          <a:prstGeom prst="bentArrow">
            <a:avLst>
              <a:gd fmla="val 25000" name="adj1"/>
              <a:gd fmla="val 25000" name="adj2"/>
              <a:gd fmla="val 25000" name="adj3"/>
              <a:gd fmla="val 34352" name="adj4"/>
            </a:avLst>
          </a:prstGeom>
          <a:solidFill>
            <a:srgbClr val="EAD1D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6228750" y="2132200"/>
            <a:ext cx="2445300" cy="774000"/>
          </a:xfrm>
          <a:prstGeom prst="roundRect">
            <a:avLst>
              <a:gd fmla="val 16667" name="adj"/>
            </a:avLst>
          </a:prstGeom>
          <a:solidFill>
            <a:srgbClr val="E6B8AF"/>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DATA PREPROCESSING    TO REMOVE OUTLIERS</a:t>
            </a:r>
            <a:endParaRPr b="1"/>
          </a:p>
        </p:txBody>
      </p:sp>
      <p:sp>
        <p:nvSpPr>
          <p:cNvPr id="161" name="Google Shape;161;p15"/>
          <p:cNvSpPr/>
          <p:nvPr/>
        </p:nvSpPr>
        <p:spPr>
          <a:xfrm>
            <a:off x="6156150" y="3003875"/>
            <a:ext cx="2590500" cy="636300"/>
          </a:xfrm>
          <a:prstGeom prst="roundRect">
            <a:avLst>
              <a:gd fmla="val 16667" name="adj"/>
            </a:avLst>
          </a:prstGeom>
          <a:solidFill>
            <a:srgbClr val="E6B8AF"/>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CALIBRATE</a:t>
            </a:r>
            <a:r>
              <a:rPr b="1" lang="en"/>
              <a:t> SENSOR WITH STANDARD DATASET</a:t>
            </a:r>
            <a:endParaRPr b="1"/>
          </a:p>
        </p:txBody>
      </p:sp>
      <p:sp>
        <p:nvSpPr>
          <p:cNvPr id="162" name="Google Shape;162;p15"/>
          <p:cNvSpPr/>
          <p:nvPr/>
        </p:nvSpPr>
        <p:spPr>
          <a:xfrm>
            <a:off x="6039300" y="3704925"/>
            <a:ext cx="2824200" cy="774000"/>
          </a:xfrm>
          <a:prstGeom prst="roundRect">
            <a:avLst>
              <a:gd fmla="val 16667" name="adj"/>
            </a:avLst>
          </a:prstGeom>
          <a:solidFill>
            <a:srgbClr val="E6B8AF"/>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spcBef>
                <a:spcPts val="0"/>
              </a:spcBef>
              <a:spcAft>
                <a:spcPts val="0"/>
              </a:spcAft>
              <a:buNone/>
            </a:pPr>
            <a:r>
              <a:rPr b="1" lang="en"/>
              <a:t>PROCESS DATA COLLECTED FOR ANALYSIS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27" name="Google Shape;427;p42"/>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p:txBody>
      </p:sp>
      <p:sp>
        <p:nvSpPr>
          <p:cNvPr id="428" name="Google Shape;428;p42"/>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DASHBOARD</a:t>
            </a:r>
            <a:endParaRPr/>
          </a:p>
        </p:txBody>
      </p:sp>
      <p:sp>
        <p:nvSpPr>
          <p:cNvPr id="429" name="Google Shape;429;p42"/>
          <p:cNvSpPr txBox="1"/>
          <p:nvPr/>
        </p:nvSpPr>
        <p:spPr>
          <a:xfrm>
            <a:off x="481350" y="1089275"/>
            <a:ext cx="8208000" cy="3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Calibri"/>
                <a:ea typeface="Calibri"/>
                <a:cs typeface="Calibri"/>
                <a:sym typeface="Calibri"/>
              </a:rPr>
              <a:t>The dashboard will show:</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b="1" lang="en" sz="1700" u="sng">
                <a:solidFill>
                  <a:schemeClr val="dk2"/>
                </a:solidFill>
                <a:latin typeface="Calibri"/>
                <a:ea typeface="Calibri"/>
                <a:cs typeface="Calibri"/>
                <a:sym typeface="Calibri"/>
              </a:rPr>
              <a:t>HOME</a:t>
            </a:r>
            <a:r>
              <a:rPr lang="en" sz="1700">
                <a:solidFill>
                  <a:schemeClr val="dk2"/>
                </a:solidFill>
                <a:latin typeface="Calibri"/>
                <a:ea typeface="Calibri"/>
                <a:cs typeface="Calibri"/>
                <a:sym typeface="Calibri"/>
              </a:rPr>
              <a:t>:</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Navigates to other components of dashboard </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Description of our project</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Shows air quality of indoors and outdoors</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Current readings of all sensors for indoors and outdoors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b="1" sz="1700" u="sng">
              <a:solidFill>
                <a:schemeClr val="dk2"/>
              </a:solidFill>
              <a:latin typeface="Calibri"/>
              <a:ea typeface="Calibri"/>
              <a:cs typeface="Calibri"/>
              <a:sym typeface="Calibri"/>
            </a:endParaRPr>
          </a:p>
          <a:p>
            <a:pPr indent="0" lvl="0" marL="0" rtl="0" algn="l">
              <a:spcBef>
                <a:spcPts val="0"/>
              </a:spcBef>
              <a:spcAft>
                <a:spcPts val="0"/>
              </a:spcAft>
              <a:buNone/>
            </a:pPr>
            <a:r>
              <a:rPr b="1" lang="en" sz="1700" u="sng">
                <a:solidFill>
                  <a:schemeClr val="dk2"/>
                </a:solidFill>
                <a:latin typeface="Calibri"/>
                <a:ea typeface="Calibri"/>
                <a:cs typeface="Calibri"/>
                <a:sym typeface="Calibri"/>
              </a:rPr>
              <a:t>REALTIME</a:t>
            </a:r>
            <a:r>
              <a:rPr lang="en" sz="1700">
                <a:solidFill>
                  <a:schemeClr val="dk2"/>
                </a:solidFill>
                <a:latin typeface="Calibri"/>
                <a:ea typeface="Calibri"/>
                <a:cs typeface="Calibri"/>
                <a:sym typeface="Calibri"/>
              </a:rPr>
              <a:t>: PM 2.5, PM 10, Temperature, Humidity data of real time is collected from sensors, published to thingspeak and exhibited here</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lang="en" sz="1700">
                <a:solidFill>
                  <a:schemeClr val="dk2"/>
                </a:solidFill>
                <a:latin typeface="Calibri"/>
                <a:ea typeface="Calibri"/>
                <a:cs typeface="Calibri"/>
                <a:sym typeface="Calibri"/>
              </a:rPr>
              <a:t>    </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b="1" lang="en" sz="1700" u="sng">
                <a:solidFill>
                  <a:schemeClr val="dk2"/>
                </a:solidFill>
                <a:latin typeface="Calibri"/>
                <a:ea typeface="Calibri"/>
                <a:cs typeface="Calibri"/>
                <a:sym typeface="Calibri"/>
              </a:rPr>
              <a:t>HISTORICAL ANALYSIS</a:t>
            </a:r>
            <a:r>
              <a:rPr lang="en" sz="1700">
                <a:solidFill>
                  <a:schemeClr val="dk2"/>
                </a:solidFill>
                <a:latin typeface="Calibri"/>
                <a:ea typeface="Calibri"/>
                <a:cs typeface="Calibri"/>
                <a:sym typeface="Calibri"/>
              </a:rPr>
              <a:t>: </a:t>
            </a:r>
            <a:r>
              <a:rPr lang="en" sz="1700">
                <a:solidFill>
                  <a:schemeClr val="dk2"/>
                </a:solidFill>
                <a:latin typeface="Calibri"/>
                <a:ea typeface="Calibri"/>
                <a:cs typeface="Calibri"/>
                <a:sym typeface="Calibri"/>
              </a:rPr>
              <a:t>Data retrieved from thingspeak of last day, last week, last month is shown here.</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35" name="Google Shape;435;p43"/>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sz="1300">
              <a:solidFill>
                <a:schemeClr val="dk1"/>
              </a:solidFill>
              <a:latin typeface="Nunito"/>
              <a:ea typeface="Nunito"/>
              <a:cs typeface="Nunito"/>
              <a:sym typeface="Nunito"/>
            </a:endParaRPr>
          </a:p>
        </p:txBody>
      </p:sp>
      <p:sp>
        <p:nvSpPr>
          <p:cNvPr id="436" name="Google Shape;436;p43"/>
          <p:cNvSpPr txBox="1"/>
          <p:nvPr>
            <p:ph type="title"/>
          </p:nvPr>
        </p:nvSpPr>
        <p:spPr>
          <a:xfrm>
            <a:off x="206525" y="206950"/>
            <a:ext cx="7642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CALCULATION OF AIR QUALITY INDEX (AQI)</a:t>
            </a:r>
            <a:endParaRPr/>
          </a:p>
        </p:txBody>
      </p:sp>
      <p:sp>
        <p:nvSpPr>
          <p:cNvPr id="437" name="Google Shape;437;p43"/>
          <p:cNvSpPr txBox="1"/>
          <p:nvPr/>
        </p:nvSpPr>
        <p:spPr>
          <a:xfrm>
            <a:off x="481350" y="1089275"/>
            <a:ext cx="8208000" cy="3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438" name="Google Shape;438;p43"/>
          <p:cNvPicPr preferRelativeResize="0"/>
          <p:nvPr/>
        </p:nvPicPr>
        <p:blipFill>
          <a:blip r:embed="rId3">
            <a:alphaModFix/>
          </a:blip>
          <a:stretch>
            <a:fillRect/>
          </a:stretch>
        </p:blipFill>
        <p:spPr>
          <a:xfrm>
            <a:off x="930850" y="993800"/>
            <a:ext cx="7174786" cy="3602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44" name="Google Shape;444;p44"/>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sz="1300">
              <a:solidFill>
                <a:schemeClr val="dk1"/>
              </a:solidFill>
              <a:latin typeface="Nunito"/>
              <a:ea typeface="Nunito"/>
              <a:cs typeface="Nunito"/>
              <a:sym typeface="Nunito"/>
            </a:endParaRPr>
          </a:p>
        </p:txBody>
      </p:sp>
      <p:sp>
        <p:nvSpPr>
          <p:cNvPr id="445" name="Google Shape;445;p44"/>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CONCLUSION</a:t>
            </a:r>
            <a:endParaRPr/>
          </a:p>
        </p:txBody>
      </p:sp>
      <p:sp>
        <p:nvSpPr>
          <p:cNvPr id="446" name="Google Shape;446;p44"/>
          <p:cNvSpPr txBox="1"/>
          <p:nvPr/>
        </p:nvSpPr>
        <p:spPr>
          <a:xfrm>
            <a:off x="481350" y="770400"/>
            <a:ext cx="8194500" cy="4050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200"/>
              </a:spcBef>
              <a:spcAft>
                <a:spcPts val="0"/>
              </a:spcAft>
              <a:buClr>
                <a:schemeClr val="dk2"/>
              </a:buClr>
              <a:buSzPts val="1900"/>
              <a:buFont typeface="Calibri"/>
              <a:buAutoNum type="arabicPeriod"/>
            </a:pPr>
            <a:r>
              <a:rPr lang="en" sz="1900">
                <a:solidFill>
                  <a:schemeClr val="dk2"/>
                </a:solidFill>
                <a:latin typeface="Calibri"/>
                <a:ea typeface="Calibri"/>
                <a:cs typeface="Calibri"/>
                <a:sym typeface="Calibri"/>
              </a:rPr>
              <a:t>Data collection done by us during Diwali highlighted the significant rise in pollution levels. This could be captured even by sensors deployed inside our room which is alarming. </a:t>
            </a:r>
            <a:r>
              <a:rPr lang="en" sz="1900">
                <a:solidFill>
                  <a:schemeClr val="dk2"/>
                </a:solidFill>
                <a:latin typeface="Calibri"/>
                <a:ea typeface="Calibri"/>
                <a:cs typeface="Calibri"/>
                <a:sym typeface="Calibri"/>
              </a:rPr>
              <a:t> The PM2.5 and PM10 values shooted to 231.57 and 579.73 respectively which is highly </a:t>
            </a:r>
            <a:r>
              <a:rPr lang="en" sz="1900">
                <a:solidFill>
                  <a:schemeClr val="dk2"/>
                </a:solidFill>
                <a:latin typeface="Calibri"/>
                <a:ea typeface="Calibri"/>
                <a:cs typeface="Calibri"/>
                <a:sym typeface="Calibri"/>
              </a:rPr>
              <a:t>unsafe according to health standards. </a:t>
            </a:r>
            <a:endParaRPr sz="1900">
              <a:solidFill>
                <a:schemeClr val="dk2"/>
              </a:solidFill>
              <a:latin typeface="Calibri"/>
              <a:ea typeface="Calibri"/>
              <a:cs typeface="Calibri"/>
              <a:sym typeface="Calibri"/>
            </a:endParaRPr>
          </a:p>
          <a:p>
            <a:pPr indent="-349250" lvl="0" marL="457200" rtl="0" algn="l">
              <a:lnSpc>
                <a:spcPct val="115000"/>
              </a:lnSpc>
              <a:spcBef>
                <a:spcPts val="0"/>
              </a:spcBef>
              <a:spcAft>
                <a:spcPts val="0"/>
              </a:spcAft>
              <a:buClr>
                <a:schemeClr val="dk2"/>
              </a:buClr>
              <a:buSzPts val="1900"/>
              <a:buFont typeface="Calibri"/>
              <a:buAutoNum type="arabicPeriod"/>
            </a:pPr>
            <a:r>
              <a:rPr lang="en" sz="1900">
                <a:solidFill>
                  <a:schemeClr val="dk2"/>
                </a:solidFill>
                <a:latin typeface="Calibri"/>
                <a:ea typeface="Calibri"/>
                <a:cs typeface="Calibri"/>
                <a:sym typeface="Calibri"/>
              </a:rPr>
              <a:t>For indoor pollution, we performed several activities like cooking, dusting, etc over the span of a day to simulate an average Indian household. The data collected showed variations in PM2.5 and PM10 and other parameters associated with these activities indicating extent to which even indoor pollution can impact our health.</a:t>
            </a:r>
            <a:endParaRPr sz="1900">
              <a:solidFill>
                <a:schemeClr val="dk2"/>
              </a:solidFill>
              <a:latin typeface="Calibri"/>
              <a:ea typeface="Calibri"/>
              <a:cs typeface="Calibri"/>
              <a:sym typeface="Calibri"/>
            </a:endParaRPr>
          </a:p>
          <a:p>
            <a:pPr indent="-349250" lvl="0" marL="457200" rtl="0" algn="l">
              <a:lnSpc>
                <a:spcPct val="115000"/>
              </a:lnSpc>
              <a:spcBef>
                <a:spcPts val="0"/>
              </a:spcBef>
              <a:spcAft>
                <a:spcPts val="0"/>
              </a:spcAft>
              <a:buClr>
                <a:schemeClr val="dk2"/>
              </a:buClr>
              <a:buSzPts val="1900"/>
              <a:buFont typeface="Calibri"/>
              <a:buAutoNum type="arabicPeriod"/>
            </a:pPr>
            <a:r>
              <a:rPr lang="en" sz="1900">
                <a:solidFill>
                  <a:schemeClr val="dk2"/>
                </a:solidFill>
                <a:latin typeface="Calibri"/>
                <a:ea typeface="Calibri"/>
                <a:cs typeface="Calibri"/>
                <a:sym typeface="Calibri"/>
              </a:rPr>
              <a:t>Combining the results of indoor and outdoor data collection, we concluded that the correlation factor of a room not very well ventilated to outdoors is less than the correlation factor a well-ventilated room would achieve.</a:t>
            </a:r>
            <a:endParaRPr sz="1900">
              <a:solidFill>
                <a:schemeClr val="dk2"/>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sz="1900">
              <a:solidFill>
                <a:schemeClr val="dk2"/>
              </a:solidFill>
              <a:latin typeface="Calibri"/>
              <a:ea typeface="Calibri"/>
              <a:cs typeface="Calibri"/>
              <a:sym typeface="Calibri"/>
            </a:endParaRPr>
          </a:p>
          <a:p>
            <a:pPr indent="0" lvl="0" marL="0" rtl="0" algn="l">
              <a:spcBef>
                <a:spcPts val="120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452" name="Google Shape;452;p45"/>
          <p:cNvSpPr txBox="1"/>
          <p:nvPr/>
        </p:nvSpPr>
        <p:spPr>
          <a:xfrm>
            <a:off x="7848600" y="-76200"/>
            <a:ext cx="109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20/11/2023</a:t>
            </a:r>
            <a:endParaRPr sz="1300">
              <a:solidFill>
                <a:schemeClr val="dk1"/>
              </a:solidFill>
              <a:latin typeface="Nunito"/>
              <a:ea typeface="Nunito"/>
              <a:cs typeface="Nunito"/>
              <a:sym typeface="Nunito"/>
            </a:endParaRPr>
          </a:p>
        </p:txBody>
      </p:sp>
      <p:sp>
        <p:nvSpPr>
          <p:cNvPr id="453" name="Google Shape;453;p45"/>
          <p:cNvSpPr txBox="1"/>
          <p:nvPr>
            <p:ph type="title"/>
          </p:nvPr>
        </p:nvSpPr>
        <p:spPr>
          <a:xfrm>
            <a:off x="206525" y="206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CHALLENGES FACED</a:t>
            </a:r>
            <a:endParaRPr/>
          </a:p>
        </p:txBody>
      </p:sp>
      <p:sp>
        <p:nvSpPr>
          <p:cNvPr id="454" name="Google Shape;454;p45"/>
          <p:cNvSpPr txBox="1"/>
          <p:nvPr/>
        </p:nvSpPr>
        <p:spPr>
          <a:xfrm>
            <a:off x="481350" y="1089275"/>
            <a:ext cx="8015700" cy="360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Char char="●"/>
            </a:pPr>
            <a:r>
              <a:rPr lang="en" sz="1900">
                <a:solidFill>
                  <a:schemeClr val="dk2"/>
                </a:solidFill>
                <a:latin typeface="Calibri"/>
                <a:ea typeface="Calibri"/>
                <a:cs typeface="Calibri"/>
                <a:sym typeface="Calibri"/>
              </a:rPr>
              <a:t>Outdoor sensor deployment on Friday limited data points for initial analysis.</a:t>
            </a:r>
            <a:endParaRPr sz="19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SzPts val="1300"/>
              <a:buChar char="●"/>
            </a:pPr>
            <a:r>
              <a:rPr lang="en" sz="1900">
                <a:solidFill>
                  <a:schemeClr val="dk2"/>
                </a:solidFill>
                <a:latin typeface="Calibri"/>
                <a:ea typeface="Calibri"/>
                <a:cs typeface="Calibri"/>
                <a:sym typeface="Calibri"/>
              </a:rPr>
              <a:t>Frequent disconnection due to power shortages and network issues results in missing data.</a:t>
            </a:r>
            <a:endParaRPr sz="1900">
              <a:solidFill>
                <a:schemeClr val="dk2"/>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sz="1900">
              <a:solidFill>
                <a:schemeClr val="dk2"/>
              </a:solidFill>
              <a:latin typeface="Calibri"/>
              <a:ea typeface="Calibri"/>
              <a:cs typeface="Calibri"/>
              <a:sym typeface="Calibri"/>
            </a:endParaRPr>
          </a:p>
          <a:p>
            <a:pPr indent="0" lvl="0" marL="0" rtl="0" algn="l">
              <a:spcBef>
                <a:spcPts val="120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46"/>
          <p:cNvPicPr preferRelativeResize="0"/>
          <p:nvPr/>
        </p:nvPicPr>
        <p:blipFill>
          <a:blip r:embed="rId3">
            <a:alphaModFix/>
          </a:blip>
          <a:stretch>
            <a:fillRect/>
          </a:stretch>
        </p:blipFill>
        <p:spPr>
          <a:xfrm>
            <a:off x="0" y="-240050"/>
            <a:ext cx="9143999" cy="68651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217175" y="171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CIRCUIT</a:t>
            </a:r>
            <a:r>
              <a:rPr lang="en"/>
              <a:t> </a:t>
            </a:r>
            <a:r>
              <a:rPr b="1" lang="en" sz="2800">
                <a:solidFill>
                  <a:srgbClr val="424242"/>
                </a:solidFill>
                <a:latin typeface="Maven Pro"/>
                <a:ea typeface="Maven Pro"/>
                <a:cs typeface="Maven Pro"/>
                <a:sym typeface="Maven Pro"/>
              </a:rPr>
              <a:t>DIAGRAM</a:t>
            </a:r>
            <a:endParaRPr/>
          </a:p>
        </p:txBody>
      </p:sp>
      <p:sp>
        <p:nvSpPr>
          <p:cNvPr id="168" name="Google Shape;168;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169" name="Google Shape;169;p16"/>
          <p:cNvSpPr txBox="1"/>
          <p:nvPr/>
        </p:nvSpPr>
        <p:spPr>
          <a:xfrm>
            <a:off x="7786050" y="-68575"/>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03/11/2023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pic>
        <p:nvPicPr>
          <p:cNvPr id="170" name="Google Shape;170;p16"/>
          <p:cNvPicPr preferRelativeResize="0"/>
          <p:nvPr/>
        </p:nvPicPr>
        <p:blipFill rotWithShape="1">
          <a:blip r:embed="rId3">
            <a:alphaModFix/>
          </a:blip>
          <a:srcRect b="1254" l="0" r="0" t="0"/>
          <a:stretch/>
        </p:blipFill>
        <p:spPr>
          <a:xfrm>
            <a:off x="654975" y="794900"/>
            <a:ext cx="7221350" cy="3913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17"/>
          <p:cNvSpPr/>
          <p:nvPr/>
        </p:nvSpPr>
        <p:spPr>
          <a:xfrm>
            <a:off x="489250" y="3498025"/>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 name="Google Shape;177;p17"/>
          <p:cNvSpPr/>
          <p:nvPr/>
        </p:nvSpPr>
        <p:spPr>
          <a:xfrm>
            <a:off x="3335075" y="1959863"/>
            <a:ext cx="2604900" cy="14121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 name="Google Shape;178;p17"/>
          <p:cNvSpPr/>
          <p:nvPr/>
        </p:nvSpPr>
        <p:spPr>
          <a:xfrm>
            <a:off x="3335075" y="3487500"/>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 name="Google Shape;179;p17"/>
          <p:cNvSpPr/>
          <p:nvPr/>
        </p:nvSpPr>
        <p:spPr>
          <a:xfrm>
            <a:off x="6098650" y="3451525"/>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0" name="Google Shape;180;p17"/>
          <p:cNvSpPr/>
          <p:nvPr/>
        </p:nvSpPr>
        <p:spPr>
          <a:xfrm>
            <a:off x="6125250" y="1940400"/>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1" name="Google Shape;181;p17"/>
          <p:cNvSpPr/>
          <p:nvPr/>
        </p:nvSpPr>
        <p:spPr>
          <a:xfrm>
            <a:off x="6067200" y="429275"/>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2" name="Google Shape;182;p17"/>
          <p:cNvSpPr/>
          <p:nvPr/>
        </p:nvSpPr>
        <p:spPr>
          <a:xfrm>
            <a:off x="3088750" y="524675"/>
            <a:ext cx="2604900" cy="12150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 name="Google Shape;183;p17"/>
          <p:cNvSpPr/>
          <p:nvPr/>
        </p:nvSpPr>
        <p:spPr>
          <a:xfrm>
            <a:off x="544900" y="2059013"/>
            <a:ext cx="2604900" cy="1262700"/>
          </a:xfrm>
          <a:prstGeom prst="flowChartAlternateProcess">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4" name="Google Shape;184;p17"/>
          <p:cNvSpPr txBox="1"/>
          <p:nvPr/>
        </p:nvSpPr>
        <p:spPr>
          <a:xfrm>
            <a:off x="544900" y="537025"/>
            <a:ext cx="15900" cy="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85" name="Google Shape;185;p17"/>
          <p:cNvSpPr txBox="1"/>
          <p:nvPr/>
        </p:nvSpPr>
        <p:spPr>
          <a:xfrm>
            <a:off x="317400" y="384150"/>
            <a:ext cx="2469300" cy="12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dk2"/>
                </a:solidFill>
                <a:latin typeface="Calibri"/>
                <a:ea typeface="Calibri"/>
                <a:cs typeface="Calibri"/>
                <a:sym typeface="Calibri"/>
              </a:rPr>
              <a:t>TIMELINE</a:t>
            </a:r>
            <a:endParaRPr b="1" sz="4100">
              <a:solidFill>
                <a:schemeClr val="dk2"/>
              </a:solidFill>
              <a:latin typeface="Calibri"/>
              <a:ea typeface="Calibri"/>
              <a:cs typeface="Calibri"/>
              <a:sym typeface="Calibri"/>
            </a:endParaRPr>
          </a:p>
        </p:txBody>
      </p:sp>
      <p:sp>
        <p:nvSpPr>
          <p:cNvPr id="186" name="Google Shape;186;p17"/>
          <p:cNvSpPr txBox="1"/>
          <p:nvPr/>
        </p:nvSpPr>
        <p:spPr>
          <a:xfrm>
            <a:off x="3434225" y="594525"/>
            <a:ext cx="22614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87" name="Google Shape;187;p17"/>
          <p:cNvSpPr txBox="1"/>
          <p:nvPr/>
        </p:nvSpPr>
        <p:spPr>
          <a:xfrm>
            <a:off x="3434225" y="713325"/>
            <a:ext cx="22614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88" name="Google Shape;188;p17"/>
          <p:cNvSpPr txBox="1"/>
          <p:nvPr/>
        </p:nvSpPr>
        <p:spPr>
          <a:xfrm>
            <a:off x="3586625" y="865725"/>
            <a:ext cx="22614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89" name="Google Shape;189;p17"/>
          <p:cNvSpPr txBox="1"/>
          <p:nvPr/>
        </p:nvSpPr>
        <p:spPr>
          <a:xfrm>
            <a:off x="3739025" y="1018125"/>
            <a:ext cx="22614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90" name="Google Shape;190;p17"/>
          <p:cNvSpPr txBox="1"/>
          <p:nvPr/>
        </p:nvSpPr>
        <p:spPr>
          <a:xfrm>
            <a:off x="6180900" y="3511600"/>
            <a:ext cx="23775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LAB4</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Lato"/>
                <a:ea typeface="Lato"/>
                <a:cs typeface="Lato"/>
                <a:sym typeface="Lato"/>
              </a:rPr>
              <a:t>Data collection (&gt;=2000 data points over 2 days) and sent to Thingspeak</a:t>
            </a:r>
            <a:endParaRPr sz="1300">
              <a:solidFill>
                <a:schemeClr val="dk2"/>
              </a:solidFill>
              <a:latin typeface="Calibri"/>
              <a:ea typeface="Calibri"/>
              <a:cs typeface="Calibri"/>
              <a:sym typeface="Calibri"/>
            </a:endParaRPr>
          </a:p>
        </p:txBody>
      </p:sp>
      <p:sp>
        <p:nvSpPr>
          <p:cNvPr id="191" name="Google Shape;191;p17"/>
          <p:cNvSpPr txBox="1"/>
          <p:nvPr/>
        </p:nvSpPr>
        <p:spPr>
          <a:xfrm>
            <a:off x="6211200" y="1872875"/>
            <a:ext cx="2433000" cy="16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LAB3</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 sz="1200">
                <a:solidFill>
                  <a:schemeClr val="lt1"/>
                </a:solidFill>
                <a:latin typeface="Lato"/>
                <a:ea typeface="Lato"/>
                <a:cs typeface="Lato"/>
                <a:sym typeface="Lato"/>
              </a:rPr>
              <a:t>Hardware Integration: Assemble the sensors and interface them with a microcontroller (esp32). Started working on the zero PCB to build a deployable model</a:t>
            </a:r>
            <a:endParaRPr b="1" sz="1100">
              <a:solidFill>
                <a:schemeClr val="dk2"/>
              </a:solidFill>
              <a:latin typeface="Calibri"/>
              <a:ea typeface="Calibri"/>
              <a:cs typeface="Calibri"/>
              <a:sym typeface="Calibri"/>
            </a:endParaRPr>
          </a:p>
          <a:p>
            <a:pPr indent="0" lvl="0" marL="0" rtl="0" algn="l">
              <a:spcBef>
                <a:spcPts val="0"/>
              </a:spcBef>
              <a:spcAft>
                <a:spcPts val="0"/>
              </a:spcAft>
              <a:buNone/>
            </a:pPr>
            <a:r>
              <a:t/>
            </a:r>
            <a:endParaRPr b="1" sz="1300">
              <a:solidFill>
                <a:schemeClr val="dk2"/>
              </a:solidFill>
              <a:latin typeface="Calibri"/>
              <a:ea typeface="Calibri"/>
              <a:cs typeface="Calibri"/>
              <a:sym typeface="Calibri"/>
            </a:endParaRPr>
          </a:p>
        </p:txBody>
      </p:sp>
      <p:sp>
        <p:nvSpPr>
          <p:cNvPr id="192" name="Google Shape;192;p17"/>
          <p:cNvSpPr txBox="1"/>
          <p:nvPr/>
        </p:nvSpPr>
        <p:spPr>
          <a:xfrm>
            <a:off x="3176400" y="429125"/>
            <a:ext cx="22614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LAB1</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Lato"/>
                <a:ea typeface="Lato"/>
                <a:cs typeface="Lato"/>
                <a:sym typeface="Lato"/>
              </a:rPr>
              <a:t>Develop a comprehensive project plan that includes tasks, milestones, and dependencies.</a:t>
            </a:r>
            <a:endParaRPr sz="1300">
              <a:solidFill>
                <a:schemeClr val="dk2"/>
              </a:solidFill>
              <a:latin typeface="Calibri"/>
              <a:ea typeface="Calibri"/>
              <a:cs typeface="Calibri"/>
              <a:sym typeface="Calibri"/>
            </a:endParaRPr>
          </a:p>
        </p:txBody>
      </p:sp>
      <p:sp>
        <p:nvSpPr>
          <p:cNvPr id="193" name="Google Shape;193;p17"/>
          <p:cNvSpPr txBox="1"/>
          <p:nvPr/>
        </p:nvSpPr>
        <p:spPr>
          <a:xfrm>
            <a:off x="6125250" y="359675"/>
            <a:ext cx="2377500" cy="12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LAB2</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lt1"/>
                </a:solidFill>
                <a:latin typeface="Lato"/>
                <a:ea typeface="Lato"/>
                <a:cs typeface="Lato"/>
                <a:sym typeface="Lato"/>
              </a:rPr>
              <a:t>Acquire SDS011 and AHT sensors along with necessary components. Verified and understood the working of SDS011 and AHT sensor.</a:t>
            </a:r>
            <a:endParaRPr b="1" sz="1200">
              <a:solidFill>
                <a:schemeClr val="dk2"/>
              </a:solidFill>
              <a:latin typeface="Calibri"/>
              <a:ea typeface="Calibri"/>
              <a:cs typeface="Calibri"/>
              <a:sym typeface="Calibri"/>
            </a:endParaRPr>
          </a:p>
        </p:txBody>
      </p:sp>
      <p:sp>
        <p:nvSpPr>
          <p:cNvPr id="194" name="Google Shape;194;p17"/>
          <p:cNvSpPr txBox="1"/>
          <p:nvPr/>
        </p:nvSpPr>
        <p:spPr>
          <a:xfrm>
            <a:off x="3480100" y="3580525"/>
            <a:ext cx="22614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LAB5</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Lato"/>
                <a:ea typeface="Lato"/>
                <a:cs typeface="Lato"/>
                <a:sym typeface="Lato"/>
              </a:rPr>
              <a:t>Fetching data from ThingSpeak and pre-processing the data</a:t>
            </a:r>
            <a:endParaRPr>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95" name="Google Shape;195;p17"/>
          <p:cNvSpPr txBox="1"/>
          <p:nvPr/>
        </p:nvSpPr>
        <p:spPr>
          <a:xfrm>
            <a:off x="655725" y="3451525"/>
            <a:ext cx="2433000" cy="1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LAB6</a:t>
            </a:r>
            <a:endParaRPr b="1" sz="1300">
              <a:solidFill>
                <a:schemeClr val="dk2"/>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chemeClr val="lt1"/>
                </a:solidFill>
                <a:latin typeface="Lato"/>
                <a:ea typeface="Lato"/>
                <a:cs typeface="Lato"/>
                <a:sym typeface="Lato"/>
              </a:rPr>
              <a:t>Complete model has been built and deployed in the lab for 2 weeks data</a:t>
            </a:r>
            <a:endParaRPr sz="1200">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 sz="1200">
                <a:solidFill>
                  <a:schemeClr val="lt1"/>
                </a:solidFill>
                <a:latin typeface="Lato"/>
                <a:ea typeface="Lato"/>
                <a:cs typeface="Lato"/>
                <a:sym typeface="Lato"/>
              </a:rPr>
              <a:t>Sent almost 5000 entries to Thingspeak over this period</a:t>
            </a:r>
            <a:endParaRPr sz="1100">
              <a:solidFill>
                <a:schemeClr val="lt1"/>
              </a:solidFill>
              <a:latin typeface="Lato"/>
              <a:ea typeface="Lato"/>
              <a:cs typeface="Lato"/>
              <a:sym typeface="Lato"/>
            </a:endParaRPr>
          </a:p>
        </p:txBody>
      </p:sp>
      <p:sp>
        <p:nvSpPr>
          <p:cNvPr id="196" name="Google Shape;196;p17"/>
          <p:cNvSpPr txBox="1"/>
          <p:nvPr/>
        </p:nvSpPr>
        <p:spPr>
          <a:xfrm>
            <a:off x="680250" y="2141525"/>
            <a:ext cx="2377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LAB7</a:t>
            </a:r>
            <a:endParaRPr b="1" sz="13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PM 2.5 and PM 10 have been calibrated with reference to Aero PM standard dataset.</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dk2"/>
              </a:solidFill>
              <a:latin typeface="Calibri"/>
              <a:ea typeface="Calibri"/>
              <a:cs typeface="Calibri"/>
              <a:sym typeface="Calibri"/>
            </a:endParaRPr>
          </a:p>
        </p:txBody>
      </p:sp>
      <p:sp>
        <p:nvSpPr>
          <p:cNvPr id="197" name="Google Shape;197;p17"/>
          <p:cNvSpPr txBox="1"/>
          <p:nvPr/>
        </p:nvSpPr>
        <p:spPr>
          <a:xfrm>
            <a:off x="3402750" y="1945475"/>
            <a:ext cx="24330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LAB8</a:t>
            </a:r>
            <a:endParaRPr b="1" sz="13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Dashboard with basic amenities is created. Historical data, Real time data, Prediction of data can be accessed</a:t>
            </a:r>
            <a:endParaRPr b="1" sz="1200">
              <a:solidFill>
                <a:schemeClr val="lt1"/>
              </a:solidFill>
              <a:latin typeface="Lato"/>
              <a:ea typeface="Lato"/>
              <a:cs typeface="Lato"/>
              <a:sym typeface="Lato"/>
            </a:endParaRPr>
          </a:p>
        </p:txBody>
      </p:sp>
      <p:sp>
        <p:nvSpPr>
          <p:cNvPr id="198" name="Google Shape;198;p17"/>
          <p:cNvSpPr/>
          <p:nvPr/>
        </p:nvSpPr>
        <p:spPr>
          <a:xfrm flipH="1" rot="10800000">
            <a:off x="5704400" y="1002425"/>
            <a:ext cx="357900" cy="166500"/>
          </a:xfrm>
          <a:prstGeom prst="rightArrow">
            <a:avLst>
              <a:gd fmla="val 50000" name="adj1"/>
              <a:gd fmla="val 50000" name="adj2"/>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 name="Google Shape;199;p17"/>
          <p:cNvSpPr/>
          <p:nvPr/>
        </p:nvSpPr>
        <p:spPr>
          <a:xfrm flipH="1" rot="10800000">
            <a:off x="3145200" y="2576850"/>
            <a:ext cx="243900" cy="166500"/>
          </a:xfrm>
          <a:prstGeom prst="rightArrow">
            <a:avLst>
              <a:gd fmla="val 50000" name="adj1"/>
              <a:gd fmla="val 50000" name="adj2"/>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p17"/>
          <p:cNvSpPr/>
          <p:nvPr/>
        </p:nvSpPr>
        <p:spPr>
          <a:xfrm flipH="1" rot="10800000">
            <a:off x="5933000" y="2410800"/>
            <a:ext cx="225000" cy="244200"/>
          </a:xfrm>
          <a:prstGeom prst="rightArrow">
            <a:avLst>
              <a:gd fmla="val 35826" name="adj1"/>
              <a:gd fmla="val 50000" name="adj2"/>
            </a:avLst>
          </a:prstGeom>
          <a:solidFill>
            <a:srgbClr val="D0E0E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1" name="Google Shape;201;p17"/>
          <p:cNvSpPr/>
          <p:nvPr/>
        </p:nvSpPr>
        <p:spPr>
          <a:xfrm>
            <a:off x="5923550" y="3917650"/>
            <a:ext cx="225000" cy="1665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2" name="Google Shape;202;p17"/>
          <p:cNvSpPr/>
          <p:nvPr/>
        </p:nvSpPr>
        <p:spPr>
          <a:xfrm>
            <a:off x="3090875" y="3973975"/>
            <a:ext cx="226800" cy="1551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p17"/>
          <p:cNvSpPr/>
          <p:nvPr/>
        </p:nvSpPr>
        <p:spPr>
          <a:xfrm>
            <a:off x="1754275" y="3329550"/>
            <a:ext cx="131400" cy="155100"/>
          </a:xfrm>
          <a:prstGeom prst="up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17"/>
          <p:cNvSpPr/>
          <p:nvPr/>
        </p:nvSpPr>
        <p:spPr>
          <a:xfrm>
            <a:off x="7184200" y="3198275"/>
            <a:ext cx="225000" cy="253200"/>
          </a:xfrm>
          <a:prstGeom prst="down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p17"/>
          <p:cNvSpPr/>
          <p:nvPr/>
        </p:nvSpPr>
        <p:spPr>
          <a:xfrm>
            <a:off x="7136450" y="1694600"/>
            <a:ext cx="225000" cy="253200"/>
          </a:xfrm>
          <a:prstGeom prst="down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p17"/>
          <p:cNvSpPr txBox="1"/>
          <p:nvPr/>
        </p:nvSpPr>
        <p:spPr>
          <a:xfrm>
            <a:off x="7818650" y="-84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20/11/2023</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246075" y="274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DEPLOYMENT</a:t>
            </a:r>
            <a:endParaRPr/>
          </a:p>
        </p:txBody>
      </p:sp>
      <p:sp>
        <p:nvSpPr>
          <p:cNvPr id="212" name="Google Shape;212;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13" name="Google Shape;213;p18"/>
          <p:cNvSpPr txBox="1"/>
          <p:nvPr/>
        </p:nvSpPr>
        <p:spPr>
          <a:xfrm>
            <a:off x="7751775" y="-67400"/>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sp>
        <p:nvSpPr>
          <p:cNvPr id="214" name="Google Shape;214;p18"/>
          <p:cNvSpPr txBox="1"/>
          <p:nvPr/>
        </p:nvSpPr>
        <p:spPr>
          <a:xfrm>
            <a:off x="1003300" y="3335625"/>
            <a:ext cx="7284600" cy="13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chemeClr val="dk2"/>
                </a:solidFill>
                <a:latin typeface="Nunito"/>
                <a:ea typeface="Nunito"/>
                <a:cs typeface="Nunito"/>
                <a:sym typeface="Nunito"/>
              </a:rPr>
              <a:t>The PCB constructed was deployed in NBH and our room wi</a:t>
            </a:r>
            <a:r>
              <a:rPr b="1" i="1" lang="en" sz="1600">
                <a:solidFill>
                  <a:schemeClr val="dk2"/>
                </a:solidFill>
                <a:latin typeface="Nunito"/>
                <a:ea typeface="Nunito"/>
                <a:cs typeface="Nunito"/>
                <a:sym typeface="Nunito"/>
              </a:rPr>
              <a:t>th </a:t>
            </a:r>
            <a:r>
              <a:rPr b="1" i="1" lang="en" sz="1600">
                <a:solidFill>
                  <a:schemeClr val="dk2"/>
                </a:solidFill>
                <a:latin typeface="Nunito"/>
                <a:ea typeface="Nunito"/>
                <a:cs typeface="Nunito"/>
                <a:sym typeface="Nunito"/>
              </a:rPr>
              <a:t>data entries collected and pushed to Thingspeak. </a:t>
            </a:r>
            <a:endParaRPr b="1" i="1" sz="1600">
              <a:solidFill>
                <a:schemeClr val="dk2"/>
              </a:solidFill>
              <a:latin typeface="Nunito"/>
              <a:ea typeface="Nunito"/>
              <a:cs typeface="Nunito"/>
              <a:sym typeface="Nunito"/>
            </a:endParaRPr>
          </a:p>
        </p:txBody>
      </p:sp>
      <p:pic>
        <p:nvPicPr>
          <p:cNvPr id="215" name="Google Shape;215;p18"/>
          <p:cNvPicPr preferRelativeResize="0"/>
          <p:nvPr/>
        </p:nvPicPr>
        <p:blipFill>
          <a:blip r:embed="rId3">
            <a:alphaModFix/>
          </a:blip>
          <a:stretch>
            <a:fillRect/>
          </a:stretch>
        </p:blipFill>
        <p:spPr>
          <a:xfrm>
            <a:off x="337599" y="1080125"/>
            <a:ext cx="5035549" cy="1954025"/>
          </a:xfrm>
          <a:prstGeom prst="rect">
            <a:avLst/>
          </a:prstGeom>
          <a:noFill/>
          <a:ln>
            <a:noFill/>
          </a:ln>
        </p:spPr>
      </p:pic>
      <p:pic>
        <p:nvPicPr>
          <p:cNvPr id="216" name="Google Shape;216;p18"/>
          <p:cNvPicPr preferRelativeResize="0"/>
          <p:nvPr/>
        </p:nvPicPr>
        <p:blipFill>
          <a:blip r:embed="rId4">
            <a:alphaModFix/>
          </a:blip>
          <a:stretch>
            <a:fillRect/>
          </a:stretch>
        </p:blipFill>
        <p:spPr>
          <a:xfrm>
            <a:off x="5908625" y="679289"/>
            <a:ext cx="2379274" cy="24946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246050" y="21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THINGSPEAK-CHANNEL 1 (INDOOR)</a:t>
            </a:r>
            <a:endParaRPr/>
          </a:p>
        </p:txBody>
      </p:sp>
      <p:sp>
        <p:nvSpPr>
          <p:cNvPr id="222" name="Google Shape;222;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23" name="Google Shape;223;p19"/>
          <p:cNvSpPr txBox="1"/>
          <p:nvPr/>
        </p:nvSpPr>
        <p:spPr>
          <a:xfrm>
            <a:off x="7751750" y="-67375"/>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pic>
        <p:nvPicPr>
          <p:cNvPr id="224" name="Google Shape;224;p19"/>
          <p:cNvPicPr preferRelativeResize="0"/>
          <p:nvPr/>
        </p:nvPicPr>
        <p:blipFill>
          <a:blip r:embed="rId3">
            <a:alphaModFix/>
          </a:blip>
          <a:stretch>
            <a:fillRect/>
          </a:stretch>
        </p:blipFill>
        <p:spPr>
          <a:xfrm>
            <a:off x="322225" y="930125"/>
            <a:ext cx="8478726" cy="383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246050" y="21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THINGSPEAK-CHANNEL 1 (INDOOR)</a:t>
            </a:r>
            <a:endParaRPr/>
          </a:p>
        </p:txBody>
      </p:sp>
      <p:sp>
        <p:nvSpPr>
          <p:cNvPr id="230" name="Google Shape;230;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31" name="Google Shape;231;p20"/>
          <p:cNvSpPr txBox="1"/>
          <p:nvPr/>
        </p:nvSpPr>
        <p:spPr>
          <a:xfrm>
            <a:off x="7751750" y="-67375"/>
            <a:ext cx="128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pic>
        <p:nvPicPr>
          <p:cNvPr id="232" name="Google Shape;232;p20"/>
          <p:cNvPicPr preferRelativeResize="0"/>
          <p:nvPr/>
        </p:nvPicPr>
        <p:blipFill>
          <a:blip r:embed="rId3">
            <a:alphaModFix/>
          </a:blip>
          <a:stretch>
            <a:fillRect/>
          </a:stretch>
        </p:blipFill>
        <p:spPr>
          <a:xfrm>
            <a:off x="484650" y="1171550"/>
            <a:ext cx="8174701" cy="335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21"/>
          <p:cNvSpPr txBox="1"/>
          <p:nvPr>
            <p:ph type="title"/>
          </p:nvPr>
        </p:nvSpPr>
        <p:spPr>
          <a:xfrm>
            <a:off x="246050" y="21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THINGSPEAK - CHANNEL 2 (OUTDOOR)</a:t>
            </a:r>
            <a:endParaRPr/>
          </a:p>
        </p:txBody>
      </p:sp>
      <p:sp>
        <p:nvSpPr>
          <p:cNvPr id="239" name="Google Shape;239;p21"/>
          <p:cNvSpPr txBox="1"/>
          <p:nvPr/>
        </p:nvSpPr>
        <p:spPr>
          <a:xfrm>
            <a:off x="7851200" y="-81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20</a:t>
            </a:r>
            <a:r>
              <a:rPr lang="en" sz="1300">
                <a:solidFill>
                  <a:schemeClr val="dk1"/>
                </a:solidFill>
                <a:latin typeface="Nunito"/>
                <a:ea typeface="Nunito"/>
                <a:cs typeface="Nunito"/>
                <a:sym typeface="Nunito"/>
              </a:rPr>
              <a:t>/11/2023</a:t>
            </a:r>
            <a:endParaRPr/>
          </a:p>
        </p:txBody>
      </p:sp>
      <p:pic>
        <p:nvPicPr>
          <p:cNvPr id="240" name="Google Shape;240;p21"/>
          <p:cNvPicPr preferRelativeResize="0"/>
          <p:nvPr/>
        </p:nvPicPr>
        <p:blipFill>
          <a:blip r:embed="rId3">
            <a:alphaModFix/>
          </a:blip>
          <a:stretch>
            <a:fillRect/>
          </a:stretch>
        </p:blipFill>
        <p:spPr>
          <a:xfrm>
            <a:off x="457450" y="975700"/>
            <a:ext cx="8085924" cy="378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